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9" r:id="rId2"/>
    <p:sldId id="264" r:id="rId3"/>
    <p:sldId id="260" r:id="rId4"/>
    <p:sldId id="256" r:id="rId5"/>
    <p:sldId id="257" r:id="rId6"/>
    <p:sldId id="265" r:id="rId7"/>
    <p:sldId id="266" r:id="rId8"/>
    <p:sldId id="279" r:id="rId9"/>
    <p:sldId id="262" r:id="rId10"/>
    <p:sldId id="281" r:id="rId11"/>
    <p:sldId id="261" r:id="rId12"/>
    <p:sldId id="280" r:id="rId13"/>
    <p:sldId id="267" r:id="rId14"/>
    <p:sldId id="268" r:id="rId15"/>
    <p:sldId id="271" r:id="rId16"/>
    <p:sldId id="272" r:id="rId17"/>
    <p:sldId id="277" r:id="rId18"/>
    <p:sldId id="276" r:id="rId19"/>
    <p:sldId id="269" r:id="rId20"/>
    <p:sldId id="273" r:id="rId21"/>
    <p:sldId id="270" r:id="rId22"/>
    <p:sldId id="275" r:id="rId23"/>
    <p:sldId id="263"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39" autoAdjust="0"/>
    <p:restoredTop sz="94660"/>
  </p:normalViewPr>
  <p:slideViewPr>
    <p:cSldViewPr>
      <p:cViewPr varScale="1">
        <p:scale>
          <a:sx n="72" d="100"/>
          <a:sy n="72" d="100"/>
        </p:scale>
        <p:origin x="-11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ABDAA67-FF6A-4B0B-B6CB-68D7CC0BA5ED}" type="datetimeFigureOut">
              <a:rPr lang="en-US" smtClean="0"/>
              <a:pPr/>
              <a:t>5/19/2020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C4C706B-B629-4830-9DF0-45D2B15B0A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BDAA67-FF6A-4B0B-B6CB-68D7CC0BA5ED}"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C706B-B629-4830-9DF0-45D2B15B0A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BDAA67-FF6A-4B0B-B6CB-68D7CC0BA5ED}"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C706B-B629-4830-9DF0-45D2B15B0A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ABDAA67-FF6A-4B0B-B6CB-68D7CC0BA5ED}" type="datetimeFigureOut">
              <a:rPr lang="en-US" smtClean="0"/>
              <a:pPr/>
              <a:t>5/19/2020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C4C706B-B629-4830-9DF0-45D2B15B0A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ABDAA67-FF6A-4B0B-B6CB-68D7CC0BA5ED}" type="datetimeFigureOut">
              <a:rPr lang="en-US" smtClean="0"/>
              <a:pPr/>
              <a:t>5/19/2020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C4C706B-B629-4830-9DF0-45D2B15B0A2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ABDAA67-FF6A-4B0B-B6CB-68D7CC0BA5ED}" type="datetimeFigureOut">
              <a:rPr lang="en-US" smtClean="0"/>
              <a:pPr/>
              <a:t>5/19/2020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4C706B-B629-4830-9DF0-45D2B15B0A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ABDAA67-FF6A-4B0B-B6CB-68D7CC0BA5ED}"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C4C706B-B629-4830-9DF0-45D2B15B0A2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ABDAA67-FF6A-4B0B-B6CB-68D7CC0BA5ED}" type="datetimeFigureOut">
              <a:rPr lang="en-US" smtClean="0"/>
              <a:pPr/>
              <a:t>5/19/2020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C706B-B629-4830-9DF0-45D2B15B0A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BDAA67-FF6A-4B0B-B6CB-68D7CC0BA5ED}" type="datetimeFigureOut">
              <a:rPr lang="en-US" smtClean="0"/>
              <a:pPr/>
              <a:t>5/19/2020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C706B-B629-4830-9DF0-45D2B15B0A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ABDAA67-FF6A-4B0B-B6CB-68D7CC0BA5ED}" type="datetimeFigureOut">
              <a:rPr lang="en-US" smtClean="0"/>
              <a:pPr/>
              <a:t>5/19/2020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C706B-B629-4830-9DF0-45D2B15B0A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ABDAA67-FF6A-4B0B-B6CB-68D7CC0BA5ED}"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4C706B-B629-4830-9DF0-45D2B15B0A2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ABDAA67-FF6A-4B0B-B6CB-68D7CC0BA5ED}" type="datetimeFigureOut">
              <a:rPr lang="en-US" smtClean="0"/>
              <a:pPr/>
              <a:t>5/19/2020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4C706B-B629-4830-9DF0-45D2B15B0A2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oppr.com/guides/economics/government-budget-and-the-economy/debt/" TargetMode="External"/><Relationship Id="rId2" Type="http://schemas.openxmlformats.org/officeDocument/2006/relationships/hyperlink" Target="https://www.toppr.com/guides/general-awareness/industrial-development-and-foreign-trade/popular-industries-in-india/"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3929090"/>
          </a:xfrm>
        </p:spPr>
        <p:txBody>
          <a:bodyPr>
            <a:normAutofit/>
          </a:bodyPr>
          <a:lstStyle/>
          <a:p>
            <a:r>
              <a:rPr lang="en-US" sz="2400" b="1" dirty="0" smtClean="0">
                <a:solidFill>
                  <a:srgbClr val="FF0000"/>
                </a:solidFill>
                <a:latin typeface="Times New Roman" pitchFamily="18" charset="0"/>
                <a:cs typeface="Times New Roman" pitchFamily="18" charset="0"/>
              </a:rPr>
              <a:t> 		 </a:t>
            </a:r>
            <a:br>
              <a:rPr lang="en-US" sz="2400" b="1" dirty="0" smtClean="0">
                <a:solidFill>
                  <a:srgbClr val="FF000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
            </a:r>
            <a:br>
              <a:rPr lang="en-US" sz="2400" b="1" dirty="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
            </a:r>
            <a:br>
              <a:rPr lang="en-US" sz="2400" b="1" dirty="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AN EDUCATIONAL PPT</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BY RAO MOHAR SINGH COLLEGE OF EDUCATION</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000" b="1" dirty="0" smtClean="0">
                <a:solidFill>
                  <a:srgbClr val="325030"/>
                </a:solidFill>
                <a:latin typeface="Times New Roman" pitchFamily="18" charset="0"/>
                <a:cs typeface="Times New Roman" pitchFamily="18" charset="0"/>
              </a:rPr>
              <a:t>BEHRAMPUR,GURUGRAM</a:t>
            </a:r>
            <a:endParaRPr lang="en-US" sz="2000" b="1" dirty="0">
              <a:solidFill>
                <a:srgbClr val="325030"/>
              </a:solidFill>
              <a:latin typeface="Times New Roman" pitchFamily="18" charset="0"/>
              <a:cs typeface="Times New Roman" pitchFamily="18" charset="0"/>
            </a:endParaRPr>
          </a:p>
        </p:txBody>
      </p:sp>
      <p:sp>
        <p:nvSpPr>
          <p:cNvPr id="5" name="Content Placeholder 4"/>
          <p:cNvSpPr>
            <a:spLocks noGrp="1"/>
          </p:cNvSpPr>
          <p:nvPr>
            <p:ph idx="1"/>
          </p:nvPr>
        </p:nvSpPr>
        <p:spPr>
          <a:xfrm>
            <a:off x="214282" y="3929066"/>
            <a:ext cx="8715436" cy="2571768"/>
          </a:xfrm>
        </p:spPr>
        <p:txBody>
          <a:bodyPr>
            <a:normAutofit fontScale="92500" lnSpcReduction="20000"/>
          </a:bodyPr>
          <a:lstStyle/>
          <a:p>
            <a:pPr>
              <a:buNone/>
            </a:pPr>
            <a:r>
              <a:rPr lang="en-US" sz="2000" b="1" dirty="0" smtClean="0">
                <a:latin typeface="Times New Roman" pitchFamily="18" charset="0"/>
                <a:cs typeface="Times New Roman" pitchFamily="18" charset="0"/>
              </a:rPr>
              <a:t>			      </a:t>
            </a:r>
            <a:r>
              <a:rPr lang="en-US" sz="2400" i="1" dirty="0" smtClean="0">
                <a:solidFill>
                  <a:srgbClr val="00B050"/>
                </a:solidFill>
                <a:latin typeface="Times New Roman" pitchFamily="18" charset="0"/>
                <a:cs typeface="Times New Roman" pitchFamily="18" charset="0"/>
              </a:rPr>
              <a:t>FOR D.EL.ED &amp; B,ED COURSES</a:t>
            </a: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  </a:t>
            </a:r>
            <a:r>
              <a:rPr lang="en-US" sz="2200" b="1" dirty="0" smtClean="0">
                <a:solidFill>
                  <a:srgbClr val="C00000"/>
                </a:solidFill>
                <a:latin typeface="Times New Roman" pitchFamily="18" charset="0"/>
                <a:cs typeface="Times New Roman" pitchFamily="18" charset="0"/>
              </a:rPr>
              <a:t>SUBJECT- CONTEMPORARY  INDIA  AND  EDUCATION</a:t>
            </a:r>
          </a:p>
          <a:p>
            <a:pPr>
              <a:buNone/>
            </a:pPr>
            <a:r>
              <a:rPr lang="en-US" sz="2000" b="1" dirty="0" smtClean="0">
                <a:solidFill>
                  <a:srgbClr val="800000"/>
                </a:solidFill>
                <a:latin typeface="Times New Roman" pitchFamily="18" charset="0"/>
                <a:cs typeface="Times New Roman" pitchFamily="18" charset="0"/>
              </a:rPr>
              <a:t>			</a:t>
            </a:r>
          </a:p>
          <a:p>
            <a:pPr>
              <a:buNone/>
            </a:pPr>
            <a:r>
              <a:rPr lang="en-US" sz="33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TOPIC</a:t>
            </a:r>
            <a:r>
              <a:rPr lang="en-US" sz="3300" b="1" dirty="0" smtClean="0">
                <a:latin typeface="Times New Roman" pitchFamily="18" charset="0"/>
                <a:cs typeface="Times New Roman" pitchFamily="18" charset="0"/>
              </a:rPr>
              <a:t>-</a:t>
            </a:r>
            <a:r>
              <a:rPr lang="en-US" sz="2600" b="1" i="1" dirty="0" smtClean="0">
                <a:solidFill>
                  <a:srgbClr val="800000"/>
                </a:solidFill>
                <a:latin typeface="Times New Roman" pitchFamily="18" charset="0"/>
                <a:cs typeface="Times New Roman" pitchFamily="18" charset="0"/>
              </a:rPr>
              <a:t>Issues and Debates on Globalization, Liberalization and      	       Privatization  </a:t>
            </a:r>
            <a:r>
              <a:rPr lang="en-US" sz="3500" b="1" dirty="0" smtClean="0">
                <a:solidFill>
                  <a:srgbClr val="00B0F0"/>
                </a:solidFill>
                <a:latin typeface="Times New Roman" pitchFamily="18" charset="0"/>
                <a:cs typeface="Times New Roman" pitchFamily="18" charset="0"/>
              </a:rPr>
              <a:t>(Part-2</a:t>
            </a:r>
            <a:r>
              <a:rPr lang="en-US" sz="3300" b="1" dirty="0" smtClean="0">
                <a:solidFill>
                  <a:srgbClr val="00B0F0"/>
                </a:solidFill>
                <a:latin typeface="Times New Roman" pitchFamily="18" charset="0"/>
                <a:cs typeface="Times New Roman" pitchFamily="18" charset="0"/>
              </a:rPr>
              <a:t>)</a:t>
            </a:r>
            <a:r>
              <a:rPr lang="en-US" sz="3600" dirty="0" smtClean="0">
                <a:solidFill>
                  <a:srgbClr val="00B0F0"/>
                </a:solidFill>
                <a:latin typeface="Times New Roman" pitchFamily="18" charset="0"/>
                <a:cs typeface="Times New Roman" pitchFamily="18" charset="0"/>
              </a:rPr>
              <a:t>            </a:t>
            </a:r>
            <a:r>
              <a:rPr lang="en-US" sz="1700" dirty="0" smtClean="0">
                <a:solidFill>
                  <a:srgbClr val="C00000"/>
                </a:solidFill>
                <a:latin typeface="Times New Roman" pitchFamily="18" charset="0"/>
                <a:cs typeface="Times New Roman" pitchFamily="18" charset="0"/>
              </a:rPr>
              <a:t>Presented by: </a:t>
            </a:r>
            <a:r>
              <a:rPr lang="en-US" sz="1700" dirty="0" err="1" smtClean="0">
                <a:solidFill>
                  <a:srgbClr val="002060"/>
                </a:solidFill>
                <a:latin typeface="Times New Roman" pitchFamily="18" charset="0"/>
                <a:cs typeface="Times New Roman" pitchFamily="18" charset="0"/>
              </a:rPr>
              <a:t>Radha</a:t>
            </a:r>
            <a:r>
              <a:rPr lang="en-US" sz="1700" dirty="0" smtClean="0">
                <a:solidFill>
                  <a:srgbClr val="002060"/>
                </a:solidFill>
                <a:latin typeface="Times New Roman" pitchFamily="18" charset="0"/>
                <a:cs typeface="Times New Roman" pitchFamily="18" charset="0"/>
              </a:rPr>
              <a:t> </a:t>
            </a:r>
            <a:r>
              <a:rPr lang="en-US" sz="1700" dirty="0" err="1" smtClean="0">
                <a:solidFill>
                  <a:srgbClr val="002060"/>
                </a:solidFill>
                <a:latin typeface="Times New Roman" pitchFamily="18" charset="0"/>
                <a:cs typeface="Times New Roman" pitchFamily="18" charset="0"/>
              </a:rPr>
              <a:t>Yadav</a:t>
            </a:r>
            <a:endParaRPr lang="en-US" sz="1700" dirty="0" smtClean="0">
              <a:solidFill>
                <a:srgbClr val="002060"/>
              </a:solidFill>
              <a:latin typeface="Times New Roman" pitchFamily="18" charset="0"/>
              <a:cs typeface="Times New Roman" pitchFamily="18" charset="0"/>
            </a:endParaRPr>
          </a:p>
          <a:p>
            <a:pPr>
              <a:buNone/>
            </a:pPr>
            <a:r>
              <a:rPr lang="en-US" sz="1700" i="1" dirty="0" smtClean="0">
                <a:solidFill>
                  <a:srgbClr val="C00000"/>
                </a:solidFill>
                <a:latin typeface="Times New Roman" pitchFamily="18" charset="0"/>
                <a:cs typeface="Times New Roman" pitchFamily="18" charset="0"/>
              </a:rPr>
              <a:t>                                                                         	                   Assistant Professor – Social Studies</a:t>
            </a:r>
            <a:endParaRPr lang="en-US" sz="1700" b="1" u="sng" dirty="0">
              <a:solidFill>
                <a:srgbClr val="00FF00"/>
              </a:solidFill>
              <a:latin typeface="Algerian" pitchFamily="82" charset="0"/>
              <a:cs typeface="Times New Roman" pitchFamily="18" charset="0"/>
            </a:endParaRPr>
          </a:p>
        </p:txBody>
      </p:sp>
      <p:pic>
        <p:nvPicPr>
          <p:cNvPr id="6" name="Picture 2" descr="C:\Users\admin\Desktop\thumb-1000x1000-6481e8bc5a2cd856137b5cae74e769dc.jpeg"/>
          <p:cNvPicPr>
            <a:picLocks noChangeAspect="1" noChangeArrowheads="1"/>
          </p:cNvPicPr>
          <p:nvPr/>
        </p:nvPicPr>
        <p:blipFill>
          <a:blip r:embed="rId2" cstate="print"/>
          <a:srcRect t="9885" r="-2223" b="5626"/>
          <a:stretch>
            <a:fillRect/>
          </a:stretch>
        </p:blipFill>
        <p:spPr bwMode="auto">
          <a:xfrm>
            <a:off x="3071802" y="357166"/>
            <a:ext cx="3071834" cy="2263457"/>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286544"/>
          </a:xfrm>
        </p:spPr>
        <p:txBody>
          <a:bodyPr/>
          <a:lstStyle/>
          <a:p>
            <a:pPr>
              <a:buNone/>
            </a:pPr>
            <a:r>
              <a:rPr lang="en-US" b="1" dirty="0" smtClean="0">
                <a:solidFill>
                  <a:srgbClr val="002060"/>
                </a:solidFill>
              </a:rPr>
              <a:t> </a:t>
            </a:r>
            <a:r>
              <a:rPr lang="en-US" b="1" dirty="0" smtClean="0">
                <a:solidFill>
                  <a:srgbClr val="002060"/>
                </a:solidFill>
                <a:latin typeface="Times New Roman" pitchFamily="18" charset="0"/>
                <a:cs typeface="Times New Roman" pitchFamily="18" charset="0"/>
              </a:rPr>
              <a:t> </a:t>
            </a:r>
            <a:r>
              <a:rPr lang="en-US" sz="2800" b="1" u="sng" dirty="0" smtClean="0">
                <a:solidFill>
                  <a:srgbClr val="006600"/>
                </a:solidFill>
                <a:latin typeface="Times New Roman" pitchFamily="18" charset="0"/>
                <a:cs typeface="Times New Roman" pitchFamily="18" charset="0"/>
              </a:rPr>
              <a:t>Positive Impact of Liberalization in India(cont.)</a:t>
            </a:r>
            <a:r>
              <a:rPr lang="en-US" sz="2800" b="1" u="sng" dirty="0" smtClean="0">
                <a:solidFill>
                  <a:srgbClr val="002060"/>
                </a:solidFill>
              </a:rPr>
              <a:t> </a:t>
            </a:r>
          </a:p>
          <a:p>
            <a:pPr>
              <a:buNone/>
            </a:pPr>
            <a:endParaRPr lang="en-US" sz="2800" b="1" dirty="0" smtClean="0">
              <a:solidFill>
                <a:srgbClr val="002060"/>
              </a:solidFill>
              <a:latin typeface="Times New Roman" pitchFamily="18" charset="0"/>
              <a:cs typeface="Times New Roman" pitchFamily="18" charset="0"/>
            </a:endParaRPr>
          </a:p>
          <a:p>
            <a:pPr>
              <a:buNone/>
            </a:pPr>
            <a:r>
              <a:rPr lang="en-US" sz="2800" b="1" dirty="0" smtClean="0">
                <a:solidFill>
                  <a:srgbClr val="002060"/>
                </a:solidFill>
                <a:latin typeface="Times New Roman" pitchFamily="18" charset="0"/>
                <a:cs typeface="Times New Roman" pitchFamily="18" charset="0"/>
              </a:rPr>
              <a:t>   Impact on Agriculture:</a:t>
            </a:r>
            <a:r>
              <a:rPr lang="en-US" sz="2800" dirty="0" smtClean="0">
                <a:solidFill>
                  <a:srgbClr val="002060"/>
                </a:solidFill>
                <a:latin typeface="Times New Roman" pitchFamily="18" charset="0"/>
                <a:cs typeface="Times New Roman" pitchFamily="18" charset="0"/>
              </a:rPr>
              <a:t> In this area, the cropping designs have experienced a huge change, but the impact of liberalization cannot be accurately measured. Government restrictions and interventions can be seen from production to distribution of the crop.</a:t>
            </a:r>
          </a:p>
          <a:p>
            <a:pPr>
              <a:buNone/>
            </a:pPr>
            <a:endParaRPr lang="en-US" sz="2800" dirty="0" smtClean="0">
              <a:solidFill>
                <a:srgbClr val="002060"/>
              </a:solidFill>
              <a:latin typeface="Times New Roman" pitchFamily="18" charset="0"/>
              <a:cs typeface="Times New Roman" pitchFamily="18" charset="0"/>
            </a:endParaRPr>
          </a:p>
          <a:p>
            <a:endParaRPr lang="en-US" dirty="0"/>
          </a:p>
        </p:txBody>
      </p:sp>
      <p:pic>
        <p:nvPicPr>
          <p:cNvPr id="5" name="Picture 2" descr="C:\Users\admin\Desktop\download (4).jpg"/>
          <p:cNvPicPr>
            <a:picLocks noChangeAspect="1" noChangeArrowheads="1"/>
          </p:cNvPicPr>
          <p:nvPr/>
        </p:nvPicPr>
        <p:blipFill>
          <a:blip r:embed="rId2"/>
          <a:srcRect/>
          <a:stretch>
            <a:fillRect/>
          </a:stretch>
        </p:blipFill>
        <p:spPr bwMode="auto">
          <a:xfrm>
            <a:off x="2357422" y="3714752"/>
            <a:ext cx="4079383" cy="271464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714380"/>
          </a:xfrm>
        </p:spPr>
        <p:txBody>
          <a:bodyPr>
            <a:normAutofit fontScale="90000"/>
          </a:bodyPr>
          <a:lstStyle/>
          <a:p>
            <a:r>
              <a:rPr lang="en-US" sz="3200" b="1" dirty="0" smtClean="0">
                <a:solidFill>
                  <a:srgbClr val="C00000"/>
                </a:solidFill>
                <a:latin typeface="Times New Roman" pitchFamily="18" charset="0"/>
                <a:cs typeface="Times New Roman" pitchFamily="18" charset="0"/>
              </a:rPr>
              <a:t>Impact of Liberalization</a:t>
            </a:r>
            <a:br>
              <a:rPr lang="en-US" sz="3200" b="1" dirty="0" smtClean="0">
                <a:solidFill>
                  <a:srgbClr val="C00000"/>
                </a:solidFill>
                <a:latin typeface="Times New Roman" pitchFamily="18" charset="0"/>
                <a:cs typeface="Times New Roman" pitchFamily="18" charset="0"/>
              </a:rPr>
            </a:br>
            <a:endParaRPr lang="en-US"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785794"/>
            <a:ext cx="8686800" cy="5786478"/>
          </a:xfrm>
        </p:spPr>
        <p:txBody>
          <a:bodyPr>
            <a:normAutofit/>
          </a:bodyPr>
          <a:lstStyle/>
          <a:p>
            <a:pPr>
              <a:buNone/>
            </a:pPr>
            <a:r>
              <a:rPr lang="en-US" dirty="0" smtClean="0"/>
              <a:t>    </a:t>
            </a:r>
          </a:p>
          <a:p>
            <a:pPr>
              <a:buNone/>
            </a:pPr>
            <a:r>
              <a:rPr lang="en-US" dirty="0" smtClean="0"/>
              <a:t> </a:t>
            </a:r>
            <a:r>
              <a:rPr lang="en-US" b="1" dirty="0" smtClean="0">
                <a:solidFill>
                  <a:srgbClr val="006600"/>
                </a:solidFill>
                <a:latin typeface="Times New Roman" pitchFamily="18" charset="0"/>
                <a:cs typeface="Times New Roman" pitchFamily="18" charset="0"/>
              </a:rPr>
              <a:t> </a:t>
            </a:r>
          </a:p>
          <a:p>
            <a:pPr>
              <a:buNone/>
            </a:pPr>
            <a:r>
              <a:rPr lang="en-US" sz="2800" b="1" u="sng" dirty="0" smtClean="0">
                <a:solidFill>
                  <a:srgbClr val="006600"/>
                </a:solidFill>
                <a:latin typeface="Times New Roman" pitchFamily="18" charset="0"/>
                <a:cs typeface="Times New Roman" pitchFamily="18" charset="0"/>
              </a:rPr>
              <a:t>Negative Impact of Liberalization in India</a:t>
            </a:r>
          </a:p>
          <a:p>
            <a:pPr>
              <a:buNone/>
            </a:pPr>
            <a:r>
              <a:rPr lang="en-US" sz="2800" b="1" dirty="0" smtClean="0">
                <a:solidFill>
                  <a:srgbClr val="002060"/>
                </a:solidFill>
                <a:latin typeface="Times New Roman" pitchFamily="18" charset="0"/>
                <a:cs typeface="Times New Roman" pitchFamily="18" charset="0"/>
              </a:rPr>
              <a:t>   </a:t>
            </a:r>
            <a:r>
              <a:rPr lang="en-US" sz="2800" b="1" i="1" dirty="0" smtClean="0">
                <a:solidFill>
                  <a:srgbClr val="002060"/>
                </a:solidFill>
                <a:latin typeface="Times New Roman" pitchFamily="18" charset="0"/>
                <a:cs typeface="Times New Roman" pitchFamily="18" charset="0"/>
              </a:rPr>
              <a:t>The weakening of the economy</a:t>
            </a:r>
            <a:r>
              <a:rPr lang="en-US" sz="2800" b="1" dirty="0" smtClean="0">
                <a:solidFill>
                  <a:srgbClr val="002060"/>
                </a:solidFill>
                <a:latin typeface="Times New Roman" pitchFamily="18" charset="0"/>
                <a:cs typeface="Times New Roman" pitchFamily="18" charset="0"/>
              </a:rPr>
              <a:t>:</a:t>
            </a:r>
            <a:r>
              <a:rPr lang="en-US" sz="2800" dirty="0" smtClean="0">
                <a:solidFill>
                  <a:srgbClr val="002060"/>
                </a:solidFill>
                <a:latin typeface="Times New Roman" pitchFamily="18" charset="0"/>
                <a:cs typeface="Times New Roman" pitchFamily="18" charset="0"/>
              </a:rPr>
              <a:t> Enormous restoration of political power and economic power will lead to weakening the entire Indian economy.</a:t>
            </a:r>
          </a:p>
          <a:p>
            <a:pPr>
              <a:buNone/>
            </a:pPr>
            <a:r>
              <a:rPr lang="en-US" sz="2800" b="1" i="1" dirty="0" smtClean="0">
                <a:solidFill>
                  <a:srgbClr val="002060"/>
                </a:solidFill>
                <a:latin typeface="Times New Roman" pitchFamily="18" charset="0"/>
                <a:cs typeface="Times New Roman" pitchFamily="18" charset="0"/>
              </a:rPr>
              <a:t>   Technological Impact:</a:t>
            </a:r>
            <a:r>
              <a:rPr lang="en-US" sz="2800" dirty="0" smtClean="0">
                <a:solidFill>
                  <a:srgbClr val="002060"/>
                </a:solidFill>
                <a:latin typeface="Times New Roman" pitchFamily="18" charset="0"/>
                <a:cs typeface="Times New Roman" pitchFamily="18" charset="0"/>
              </a:rPr>
              <a:t> Fast development in technology allows many small scale industries and other businesses in India to either adjust </a:t>
            </a:r>
            <a:r>
              <a:rPr lang="en-US" dirty="0" smtClean="0">
                <a:solidFill>
                  <a:srgbClr val="002060"/>
                </a:solidFill>
                <a:latin typeface="Times New Roman" pitchFamily="18" charset="0"/>
                <a:cs typeface="Times New Roman" pitchFamily="18" charset="0"/>
              </a:rPr>
              <a:t>to changes or shut their businesses.</a:t>
            </a:r>
          </a:p>
          <a:p>
            <a:pPr>
              <a:buNone/>
            </a:pPr>
            <a:r>
              <a:rPr lang="en-US" b="1" dirty="0" smtClean="0">
                <a:solidFill>
                  <a:srgbClr val="002060"/>
                </a:solidFill>
                <a:latin typeface="Times New Roman" pitchFamily="18" charset="0"/>
                <a:cs typeface="Times New Roman" pitchFamily="18" charset="0"/>
              </a:rPr>
              <a:t> </a:t>
            </a:r>
            <a:endParaRPr lang="en-US" dirty="0">
              <a:solidFill>
                <a:srgbClr val="002060"/>
              </a:solidFill>
              <a:latin typeface="Times New Roman" pitchFamily="18" charset="0"/>
              <a:cs typeface="Times New Roman" pitchFamily="18" charset="0"/>
            </a:endParaRPr>
          </a:p>
        </p:txBody>
      </p:sp>
      <p:pic>
        <p:nvPicPr>
          <p:cNvPr id="5" name="Picture 2" descr="C:\Users\admin\Desktop\images (3).jpg"/>
          <p:cNvPicPr>
            <a:picLocks noChangeAspect="1" noChangeArrowheads="1"/>
          </p:cNvPicPr>
          <p:nvPr/>
        </p:nvPicPr>
        <p:blipFill>
          <a:blip r:embed="rId2"/>
          <a:srcRect/>
          <a:stretch>
            <a:fillRect/>
          </a:stretch>
        </p:blipFill>
        <p:spPr bwMode="auto">
          <a:xfrm>
            <a:off x="6215074" y="214290"/>
            <a:ext cx="2643206" cy="1446604"/>
          </a:xfrm>
          <a:prstGeom prst="rect">
            <a:avLst/>
          </a:prstGeom>
          <a:noFill/>
        </p:spPr>
      </p:pic>
      <p:pic>
        <p:nvPicPr>
          <p:cNvPr id="6" name="Picture 2" descr="C:\Users\admin\Desktop\download (3).jpg"/>
          <p:cNvPicPr>
            <a:picLocks noChangeAspect="1" noChangeArrowheads="1"/>
          </p:cNvPicPr>
          <p:nvPr/>
        </p:nvPicPr>
        <p:blipFill>
          <a:blip r:embed="rId3"/>
          <a:srcRect/>
          <a:stretch>
            <a:fillRect/>
          </a:stretch>
        </p:blipFill>
        <p:spPr bwMode="auto">
          <a:xfrm>
            <a:off x="2928926" y="5286388"/>
            <a:ext cx="2786082" cy="136534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77318" cy="6357982"/>
          </a:xfrm>
        </p:spPr>
        <p:txBody>
          <a:bodyPr/>
          <a:lstStyle/>
          <a:p>
            <a:pPr>
              <a:buNone/>
            </a:pPr>
            <a:r>
              <a:rPr lang="en-US" b="1" i="1" dirty="0" smtClean="0">
                <a:solidFill>
                  <a:srgbClr val="002060"/>
                </a:solidFill>
                <a:latin typeface="Times New Roman" pitchFamily="18" charset="0"/>
                <a:cs typeface="Times New Roman" pitchFamily="18" charset="0"/>
              </a:rPr>
              <a:t> </a:t>
            </a:r>
            <a:r>
              <a:rPr lang="en-US" sz="2800" b="1" u="sng" dirty="0" smtClean="0">
                <a:solidFill>
                  <a:srgbClr val="006600"/>
                </a:solidFill>
                <a:latin typeface="Times New Roman" pitchFamily="18" charset="0"/>
                <a:cs typeface="Times New Roman" pitchFamily="18" charset="0"/>
              </a:rPr>
              <a:t>Negative Impact of Liberalization in India(cont.)</a:t>
            </a:r>
            <a:endParaRPr lang="en-US" sz="2800" b="1" i="1" u="sng" dirty="0" smtClean="0">
              <a:solidFill>
                <a:srgbClr val="002060"/>
              </a:solidFill>
              <a:latin typeface="Times New Roman" pitchFamily="18" charset="0"/>
              <a:cs typeface="Times New Roman" pitchFamily="18" charset="0"/>
            </a:endParaRPr>
          </a:p>
          <a:p>
            <a:pPr>
              <a:buNone/>
            </a:pPr>
            <a:endParaRPr lang="en-US" sz="2800" b="1" i="1" dirty="0" smtClean="0">
              <a:solidFill>
                <a:srgbClr val="002060"/>
              </a:solidFill>
              <a:latin typeface="Times New Roman" pitchFamily="18" charset="0"/>
              <a:cs typeface="Times New Roman" pitchFamily="18" charset="0"/>
            </a:endParaRPr>
          </a:p>
          <a:p>
            <a:pPr>
              <a:buNone/>
            </a:pPr>
            <a:r>
              <a:rPr lang="en-US" sz="2800" b="1" i="1" dirty="0" smtClean="0">
                <a:solidFill>
                  <a:srgbClr val="002060"/>
                </a:solidFill>
                <a:latin typeface="Times New Roman" pitchFamily="18" charset="0"/>
                <a:cs typeface="Times New Roman" pitchFamily="18" charset="0"/>
              </a:rPr>
              <a:t>   Mergers and Acquisitions:</a:t>
            </a:r>
            <a:r>
              <a:rPr lang="en-US" sz="2800" dirty="0" smtClean="0">
                <a:solidFill>
                  <a:srgbClr val="002060"/>
                </a:solidFill>
                <a:latin typeface="Times New Roman" pitchFamily="18" charset="0"/>
                <a:cs typeface="Times New Roman" pitchFamily="18" charset="0"/>
              </a:rPr>
              <a:t> Here small businesses are merging with big companies, therefore, the small companies employees may need to enhance their skilled and technologically advanced.  This enhancing of skill and the time it might take may lead to non-productivity and can be a burden to the company’s capital.</a:t>
            </a:r>
          </a:p>
          <a:p>
            <a:endParaRPr lang="en-US" sz="2800" dirty="0"/>
          </a:p>
        </p:txBody>
      </p:sp>
      <p:pic>
        <p:nvPicPr>
          <p:cNvPr id="6" name="Picture 2" descr="C:\Users\admin\Desktop\images (2).jpg"/>
          <p:cNvPicPr>
            <a:picLocks noChangeAspect="1" noChangeArrowheads="1"/>
          </p:cNvPicPr>
          <p:nvPr/>
        </p:nvPicPr>
        <p:blipFill>
          <a:blip r:embed="rId2"/>
          <a:srcRect/>
          <a:stretch>
            <a:fillRect/>
          </a:stretch>
        </p:blipFill>
        <p:spPr bwMode="auto">
          <a:xfrm>
            <a:off x="2833554" y="4143381"/>
            <a:ext cx="3310082" cy="247936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1081110"/>
          </a:xfrm>
        </p:spPr>
        <p:txBody>
          <a:bodyPr>
            <a:normAutofit/>
          </a:bodyPr>
          <a:lstStyle/>
          <a:p>
            <a:r>
              <a:rPr lang="en-US" sz="3200" b="1" dirty="0" smtClean="0">
                <a:solidFill>
                  <a:srgbClr val="C00000"/>
                </a:solidFill>
                <a:latin typeface="Times New Roman" pitchFamily="18" charset="0"/>
                <a:cs typeface="Times New Roman" pitchFamily="18" charset="0"/>
              </a:rPr>
              <a:t>PRIVATIZATION </a:t>
            </a:r>
            <a:endParaRPr lang="en-US"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800" dirty="0" smtClean="0">
                <a:solidFill>
                  <a:srgbClr val="002060"/>
                </a:solidFill>
                <a:latin typeface="Times New Roman" pitchFamily="18" charset="0"/>
                <a:cs typeface="Times New Roman" pitchFamily="18" charset="0"/>
              </a:rPr>
              <a:t>    Privatization means transfer of ownership and/or management of an enterprise from the public sector to the private sector .It also means the withdrawal of the state from an industry or sector partially or fully. </a:t>
            </a:r>
            <a:endParaRPr lang="en-US" sz="2800" dirty="0">
              <a:solidFill>
                <a:srgbClr val="002060"/>
              </a:solidFill>
              <a:latin typeface="Times New Roman" pitchFamily="18" charset="0"/>
              <a:cs typeface="Times New Roman" pitchFamily="18" charset="0"/>
            </a:endParaRPr>
          </a:p>
        </p:txBody>
      </p:sp>
      <p:pic>
        <p:nvPicPr>
          <p:cNvPr id="6" name="Picture 3" descr="C:\Users\admin\Desktop\privatisation-3-728.jpg"/>
          <p:cNvPicPr>
            <a:picLocks noChangeAspect="1" noChangeArrowheads="1"/>
          </p:cNvPicPr>
          <p:nvPr/>
        </p:nvPicPr>
        <p:blipFill>
          <a:blip r:embed="rId2"/>
          <a:srcRect l="46360" t="57692" r="8310" b="12088"/>
          <a:stretch>
            <a:fillRect/>
          </a:stretch>
        </p:blipFill>
        <p:spPr bwMode="auto">
          <a:xfrm>
            <a:off x="1714480" y="4071942"/>
            <a:ext cx="3143272" cy="1571636"/>
          </a:xfrm>
          <a:prstGeom prst="rect">
            <a:avLst/>
          </a:prstGeom>
          <a:noFill/>
        </p:spPr>
      </p:pic>
      <p:pic>
        <p:nvPicPr>
          <p:cNvPr id="7" name="Picture 2" descr="C:\Users\admin\Desktop\privatisation-3-728.jpg"/>
          <p:cNvPicPr>
            <a:picLocks noChangeAspect="1" noChangeArrowheads="1"/>
          </p:cNvPicPr>
          <p:nvPr/>
        </p:nvPicPr>
        <p:blipFill>
          <a:blip r:embed="rId2"/>
          <a:srcRect l="14206" t="37882" r="52648" b="14766"/>
          <a:stretch>
            <a:fillRect/>
          </a:stretch>
        </p:blipFill>
        <p:spPr bwMode="auto">
          <a:xfrm>
            <a:off x="4929190" y="3857628"/>
            <a:ext cx="2000264" cy="21431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643050"/>
          </a:xfrm>
        </p:spPr>
        <p:txBody>
          <a:bodyPr>
            <a:normAutofit/>
          </a:bodyPr>
          <a:lstStyle/>
          <a:p>
            <a:r>
              <a:rPr lang="en-US" sz="2800" b="1" dirty="0" smtClean="0">
                <a:solidFill>
                  <a:srgbClr val="C00000"/>
                </a:solidFill>
                <a:latin typeface="Times New Roman" pitchFamily="18" charset="0"/>
                <a:cs typeface="Times New Roman" pitchFamily="18" charset="0"/>
              </a:rPr>
              <a:t>Key features of </a:t>
            </a:r>
            <a:r>
              <a:rPr lang="en-US" sz="2800" b="1" dirty="0" err="1" smtClean="0">
                <a:solidFill>
                  <a:srgbClr val="C00000"/>
                </a:solidFill>
                <a:latin typeface="Times New Roman" pitchFamily="18" charset="0"/>
                <a:cs typeface="Times New Roman" pitchFamily="18" charset="0"/>
              </a:rPr>
              <a:t>india’s</a:t>
            </a:r>
            <a:r>
              <a:rPr lang="en-US" sz="2800" b="1" dirty="0" smtClean="0">
                <a:solidFill>
                  <a:srgbClr val="C00000"/>
                </a:solidFill>
                <a:latin typeface="Times New Roman" pitchFamily="18" charset="0"/>
                <a:cs typeface="Times New Roman" pitchFamily="18" charset="0"/>
              </a:rPr>
              <a:t> privatization process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smtClean="0">
                <a:solidFill>
                  <a:srgbClr val="002060"/>
                </a:solidFill>
                <a:latin typeface="Times New Roman" pitchFamily="18" charset="0"/>
                <a:cs typeface="Times New Roman" pitchFamily="18" charset="0"/>
              </a:rPr>
              <a:t>  </a:t>
            </a:r>
          </a:p>
          <a:p>
            <a:pPr>
              <a:buNone/>
            </a:pPr>
            <a:r>
              <a:rPr lang="en-US" sz="2400" dirty="0" smtClean="0">
                <a:solidFill>
                  <a:srgbClr val="002060"/>
                </a:solidFill>
                <a:latin typeface="Times New Roman" pitchFamily="18" charset="0"/>
                <a:cs typeface="Times New Roman" pitchFamily="18" charset="0"/>
              </a:rPr>
              <a:t> </a:t>
            </a:r>
          </a:p>
          <a:p>
            <a:pPr>
              <a:buFont typeface="Wingdings" pitchFamily="2" charset="2"/>
              <a:buChar char="Ø"/>
            </a:pPr>
            <a:r>
              <a:rPr lang="en-US" sz="2400" dirty="0" smtClean="0">
                <a:solidFill>
                  <a:srgbClr val="002060"/>
                </a:solidFill>
                <a:latin typeface="Times New Roman" pitchFamily="18" charset="0"/>
                <a:cs typeface="Times New Roman" pitchFamily="18" charset="0"/>
              </a:rPr>
              <a:t>Contraction of Public Sector</a:t>
            </a:r>
          </a:p>
          <a:p>
            <a:pPr>
              <a:buFont typeface="Wingdings" pitchFamily="2" charset="2"/>
              <a:buChar char="Ø"/>
            </a:pPr>
            <a:r>
              <a:rPr lang="en-US" sz="2400" dirty="0" smtClean="0">
                <a:solidFill>
                  <a:srgbClr val="002060"/>
                </a:solidFill>
                <a:latin typeface="Times New Roman" pitchFamily="18" charset="0"/>
                <a:cs typeface="Times New Roman" pitchFamily="18" charset="0"/>
              </a:rPr>
              <a:t>Sick Public Sector Industries </a:t>
            </a:r>
          </a:p>
          <a:p>
            <a:pPr>
              <a:buFont typeface="Wingdings" pitchFamily="2" charset="2"/>
              <a:buChar char="Ø"/>
            </a:pPr>
            <a:r>
              <a:rPr lang="en-US" sz="2400" dirty="0" smtClean="0">
                <a:solidFill>
                  <a:srgbClr val="002060"/>
                </a:solidFill>
                <a:latin typeface="Times New Roman" pitchFamily="18" charset="0"/>
                <a:cs typeface="Times New Roman" pitchFamily="18" charset="0"/>
              </a:rPr>
              <a:t>Memorandum of Understanding-MOU</a:t>
            </a:r>
          </a:p>
          <a:p>
            <a:pPr>
              <a:buFont typeface="Wingdings" pitchFamily="2" charset="2"/>
              <a:buChar char="Ø"/>
            </a:pPr>
            <a:r>
              <a:rPr lang="en-US" sz="2400" dirty="0" smtClean="0">
                <a:solidFill>
                  <a:srgbClr val="002060"/>
                </a:solidFill>
                <a:latin typeface="Times New Roman" pitchFamily="18" charset="0"/>
                <a:cs typeface="Times New Roman" pitchFamily="18" charset="0"/>
              </a:rPr>
              <a:t>Sale of Shares of Public Sector to the Private Sector</a:t>
            </a:r>
          </a:p>
          <a:p>
            <a:pPr>
              <a:buFont typeface="Wingdings" pitchFamily="2" charset="2"/>
              <a:buChar char="Ø"/>
            </a:pPr>
            <a:r>
              <a:rPr lang="en-US" sz="2400" dirty="0" smtClean="0">
                <a:solidFill>
                  <a:srgbClr val="002060"/>
                </a:solidFill>
                <a:latin typeface="Times New Roman" pitchFamily="18" charset="0"/>
                <a:cs typeface="Times New Roman" pitchFamily="18" charset="0"/>
              </a:rPr>
              <a:t>National Renewal Fund</a:t>
            </a:r>
          </a:p>
          <a:p>
            <a:pPr>
              <a:buFont typeface="Wingdings" pitchFamily="2" charset="2"/>
              <a:buChar char="Ø"/>
            </a:pPr>
            <a:r>
              <a:rPr lang="en-US" sz="2400" dirty="0" smtClean="0">
                <a:solidFill>
                  <a:srgbClr val="002060"/>
                </a:solidFill>
                <a:latin typeface="Times New Roman" pitchFamily="18" charset="0"/>
                <a:cs typeface="Times New Roman" pitchFamily="18" charset="0"/>
              </a:rPr>
              <a:t>Implementing Recommendations of </a:t>
            </a:r>
            <a:r>
              <a:rPr lang="en-US" sz="2400" dirty="0" err="1" smtClean="0">
                <a:solidFill>
                  <a:srgbClr val="002060"/>
                </a:solidFill>
                <a:latin typeface="Times New Roman" pitchFamily="18" charset="0"/>
                <a:cs typeface="Times New Roman" pitchFamily="18" charset="0"/>
              </a:rPr>
              <a:t>Rangaranjan</a:t>
            </a:r>
            <a:r>
              <a:rPr lang="en-US" sz="2400" dirty="0" smtClean="0">
                <a:solidFill>
                  <a:srgbClr val="002060"/>
                </a:solidFill>
                <a:latin typeface="Times New Roman" pitchFamily="18" charset="0"/>
                <a:cs typeface="Times New Roman" pitchFamily="18" charset="0"/>
              </a:rPr>
              <a:t> Committee</a:t>
            </a:r>
          </a:p>
          <a:p>
            <a:pPr>
              <a:buFont typeface="Wingdings" pitchFamily="2" charset="2"/>
              <a:buChar char="Ø"/>
            </a:pPr>
            <a:r>
              <a:rPr lang="en-US" sz="2400" dirty="0" smtClean="0">
                <a:solidFill>
                  <a:srgbClr val="002060"/>
                </a:solidFill>
                <a:latin typeface="Times New Roman" pitchFamily="18" charset="0"/>
                <a:cs typeface="Times New Roman" pitchFamily="18" charset="0"/>
              </a:rPr>
              <a:t>Increase in Private Sector Investment in Planes</a:t>
            </a:r>
          </a:p>
          <a:p>
            <a:pPr>
              <a:buFont typeface="Wingdings" pitchFamily="2" charset="2"/>
              <a:buChar char="Ø"/>
            </a:pPr>
            <a:r>
              <a:rPr lang="en-US" sz="2400" dirty="0" smtClean="0">
                <a:solidFill>
                  <a:srgbClr val="002060"/>
                </a:solidFill>
                <a:latin typeface="Times New Roman" pitchFamily="18" charset="0"/>
                <a:cs typeface="Times New Roman" pitchFamily="18" charset="0"/>
              </a:rPr>
              <a:t>Withdrawal of Convertibility clause of Loans into Shares </a:t>
            </a: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400" dirty="0" smtClean="0">
              <a:solidFill>
                <a:srgbClr val="002060"/>
              </a:solidFill>
              <a:latin typeface="Times New Roman" pitchFamily="18" charset="0"/>
              <a:cs typeface="Times New Roman" pitchFamily="18" charset="0"/>
            </a:endParaRPr>
          </a:p>
        </p:txBody>
      </p:sp>
      <p:pic>
        <p:nvPicPr>
          <p:cNvPr id="6" name="Picture 2" descr="C:\Users\admin\Desktop\download (6).jpg"/>
          <p:cNvPicPr>
            <a:picLocks noChangeAspect="1" noChangeArrowheads="1"/>
          </p:cNvPicPr>
          <p:nvPr/>
        </p:nvPicPr>
        <p:blipFill>
          <a:blip r:embed="rId2"/>
          <a:srcRect/>
          <a:stretch>
            <a:fillRect/>
          </a:stretch>
        </p:blipFill>
        <p:spPr bwMode="auto">
          <a:xfrm>
            <a:off x="5889107" y="1000107"/>
            <a:ext cx="2683422" cy="271464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a:bodyPr>
          <a:lstStyle/>
          <a:p>
            <a:r>
              <a:rPr lang="en-US" sz="2800" b="1" dirty="0" smtClean="0">
                <a:solidFill>
                  <a:srgbClr val="C00000"/>
                </a:solidFill>
                <a:latin typeface="Times New Roman" pitchFamily="18" charset="0"/>
                <a:cs typeface="Times New Roman" pitchFamily="18" charset="0"/>
              </a:rPr>
              <a:t>Causes of privatization in India</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071546"/>
            <a:ext cx="8686800" cy="5643602"/>
          </a:xfrm>
        </p:spPr>
        <p:txBody>
          <a:bodyPr>
            <a:normAutofit/>
          </a:bodyPr>
          <a:lstStyle/>
          <a:p>
            <a:pPr>
              <a:buFont typeface="Wingdings" pitchFamily="2" charset="2"/>
              <a:buChar char="Ø"/>
            </a:pPr>
            <a:r>
              <a:rPr lang="en-US" sz="2800" dirty="0" smtClean="0">
                <a:solidFill>
                  <a:srgbClr val="002060"/>
                </a:solidFill>
                <a:latin typeface="Times New Roman" pitchFamily="18" charset="0"/>
                <a:cs typeface="Times New Roman" pitchFamily="18" charset="0"/>
              </a:rPr>
              <a:t>Disintegration of Socialist Economies</a:t>
            </a:r>
          </a:p>
          <a:p>
            <a:pPr>
              <a:buFont typeface="Wingdings" pitchFamily="2" charset="2"/>
              <a:buChar char="Ø"/>
            </a:pPr>
            <a:r>
              <a:rPr lang="en-US" sz="2800" dirty="0" smtClean="0">
                <a:solidFill>
                  <a:srgbClr val="002060"/>
                </a:solidFill>
                <a:latin typeface="Times New Roman" pitchFamily="18" charset="0"/>
                <a:cs typeface="Times New Roman" pitchFamily="18" charset="0"/>
              </a:rPr>
              <a:t>Inefficient public Sector</a:t>
            </a:r>
          </a:p>
          <a:p>
            <a:pPr>
              <a:buFont typeface="Wingdings" pitchFamily="2" charset="2"/>
              <a:buChar char="Ø"/>
            </a:pPr>
            <a:r>
              <a:rPr lang="en-US" sz="2800" dirty="0" smtClean="0">
                <a:solidFill>
                  <a:srgbClr val="002060"/>
                </a:solidFill>
                <a:latin typeface="Times New Roman" pitchFamily="18" charset="0"/>
                <a:cs typeface="Times New Roman" pitchFamily="18" charset="0"/>
              </a:rPr>
              <a:t>Uneconomic Price Policy</a:t>
            </a:r>
          </a:p>
          <a:p>
            <a:pPr>
              <a:buFont typeface="Wingdings" pitchFamily="2" charset="2"/>
              <a:buChar char="Ø"/>
            </a:pPr>
            <a:r>
              <a:rPr lang="en-US" sz="2800" dirty="0" smtClean="0">
                <a:solidFill>
                  <a:srgbClr val="002060"/>
                </a:solidFill>
                <a:latin typeface="Times New Roman" pitchFamily="18" charset="0"/>
                <a:cs typeface="Times New Roman" pitchFamily="18" charset="0"/>
              </a:rPr>
              <a:t>Burden on the Government</a:t>
            </a:r>
          </a:p>
          <a:p>
            <a:pPr>
              <a:buFont typeface="Wingdings" pitchFamily="2" charset="2"/>
              <a:buChar char="Ø"/>
            </a:pPr>
            <a:r>
              <a:rPr lang="en-US" sz="2800" dirty="0" smtClean="0">
                <a:solidFill>
                  <a:srgbClr val="002060"/>
                </a:solidFill>
                <a:latin typeface="Times New Roman" pitchFamily="18" charset="0"/>
                <a:cs typeface="Times New Roman" pitchFamily="18" charset="0"/>
              </a:rPr>
              <a:t>To Solve Financial Crisis of Government</a:t>
            </a:r>
          </a:p>
          <a:p>
            <a:pPr>
              <a:buFont typeface="Wingdings" pitchFamily="2" charset="2"/>
              <a:buChar char="Ø"/>
            </a:pPr>
            <a:r>
              <a:rPr lang="en-US" sz="2800" dirty="0" smtClean="0">
                <a:solidFill>
                  <a:srgbClr val="002060"/>
                </a:solidFill>
                <a:latin typeface="Times New Roman" pitchFamily="18" charset="0"/>
                <a:cs typeface="Times New Roman" pitchFamily="18" charset="0"/>
              </a:rPr>
              <a:t>Experience of New Industrial Nations of Asia</a:t>
            </a:r>
          </a:p>
          <a:p>
            <a:pPr>
              <a:buFont typeface="Wingdings" pitchFamily="2" charset="2"/>
              <a:buChar char="Ø"/>
            </a:pPr>
            <a:r>
              <a:rPr lang="en-US" sz="2800" dirty="0" smtClean="0">
                <a:solidFill>
                  <a:srgbClr val="002060"/>
                </a:solidFill>
                <a:latin typeface="Times New Roman" pitchFamily="18" charset="0"/>
                <a:cs typeface="Times New Roman" pitchFamily="18" charset="0"/>
              </a:rPr>
              <a:t>To Avail Benefits of Capitalism</a:t>
            </a:r>
          </a:p>
          <a:p>
            <a:pPr>
              <a:buFont typeface="Wingdings" pitchFamily="2" charset="2"/>
              <a:buChar char="Ø"/>
            </a:pPr>
            <a:r>
              <a:rPr lang="en-US" sz="2800" dirty="0" smtClean="0">
                <a:solidFill>
                  <a:srgbClr val="002060"/>
                </a:solidFill>
                <a:latin typeface="Times New Roman" pitchFamily="18" charset="0"/>
                <a:cs typeface="Times New Roman" pitchFamily="18" charset="0"/>
              </a:rPr>
              <a:t>For Promoting Industrial Growth</a:t>
            </a:r>
          </a:p>
          <a:p>
            <a:pPr>
              <a:buFont typeface="Wingdings" pitchFamily="2" charset="2"/>
              <a:buChar char="Ø"/>
            </a:pPr>
            <a:r>
              <a:rPr lang="en-US" sz="2800" dirty="0" smtClean="0">
                <a:solidFill>
                  <a:srgbClr val="002060"/>
                </a:solidFill>
                <a:latin typeface="Times New Roman" pitchFamily="18" charset="0"/>
                <a:cs typeface="Times New Roman" pitchFamily="18" charset="0"/>
              </a:rPr>
              <a:t>For Promoting Globalization</a:t>
            </a:r>
          </a:p>
        </p:txBody>
      </p:sp>
      <p:pic>
        <p:nvPicPr>
          <p:cNvPr id="9" name="Picture 4" descr="C:\Users\admin\Desktop\download (4).jpg"/>
          <p:cNvPicPr>
            <a:picLocks noChangeAspect="1" noChangeArrowheads="1"/>
          </p:cNvPicPr>
          <p:nvPr/>
        </p:nvPicPr>
        <p:blipFill>
          <a:blip r:embed="rId2"/>
          <a:srcRect/>
          <a:stretch>
            <a:fillRect/>
          </a:stretch>
        </p:blipFill>
        <p:spPr bwMode="auto">
          <a:xfrm>
            <a:off x="5715008" y="4143380"/>
            <a:ext cx="3143272" cy="25717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857256"/>
          </a:xfrm>
        </p:spPr>
        <p:txBody>
          <a:bodyPr>
            <a:normAutofit/>
          </a:bodyPr>
          <a:lstStyle/>
          <a:p>
            <a:r>
              <a:rPr lang="en-US" sz="3200" b="1" dirty="0" smtClean="0">
                <a:solidFill>
                  <a:srgbClr val="C00000"/>
                </a:solidFill>
                <a:latin typeface="Times New Roman" pitchFamily="18" charset="0"/>
                <a:cs typeface="Times New Roman" pitchFamily="18" charset="0"/>
              </a:rPr>
              <a:t>Objectives of privatization</a:t>
            </a:r>
            <a:endParaRPr lang="en-US" sz="3200" b="1" dirty="0">
              <a:solidFill>
                <a:srgbClr val="C00000"/>
              </a:solidFill>
              <a:latin typeface="Times New Roman" pitchFamily="18" charset="0"/>
              <a:cs typeface="Times New Roman" pitchFamily="18" charset="0"/>
            </a:endParaRPr>
          </a:p>
        </p:txBody>
      </p:sp>
      <p:sp>
        <p:nvSpPr>
          <p:cNvPr id="5" name="Content Placeholder 4"/>
          <p:cNvSpPr>
            <a:spLocks noGrp="1"/>
          </p:cNvSpPr>
          <p:nvPr>
            <p:ph idx="1"/>
          </p:nvPr>
        </p:nvSpPr>
        <p:spPr>
          <a:xfrm>
            <a:off x="304800" y="1285860"/>
            <a:ext cx="8686800" cy="4794265"/>
          </a:xfrm>
        </p:spPr>
        <p:txBody>
          <a:bodyPr>
            <a:normAutofit lnSpcReduction="10000"/>
          </a:bodyPr>
          <a:lstStyle/>
          <a:p>
            <a:pPr>
              <a:buFont typeface="Wingdings" pitchFamily="2" charset="2"/>
              <a:buChar char="Ø"/>
            </a:pPr>
            <a:r>
              <a:rPr lang="en-US" sz="2800" dirty="0" smtClean="0">
                <a:solidFill>
                  <a:srgbClr val="002060"/>
                </a:solidFill>
                <a:latin typeface="Times New Roman" pitchFamily="18" charset="0"/>
                <a:cs typeface="Times New Roman" pitchFamily="18" charset="0"/>
              </a:rPr>
              <a:t>To increase Efficiency and Competitive power of the Enterprises</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To Strengthen Industrial Management</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To earn more and more Foreign Currency</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To make optimum use of Resources</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To achieve rapid Industrial Development of the Country</a:t>
            </a:r>
            <a:endParaRPr lang="en-US" sz="2800" dirty="0">
              <a:solidFill>
                <a:srgbClr val="002060"/>
              </a:solidFill>
              <a:latin typeface="Times New Roman" pitchFamily="18" charset="0"/>
              <a:cs typeface="Times New Roman" pitchFamily="18" charset="0"/>
            </a:endParaRPr>
          </a:p>
        </p:txBody>
      </p:sp>
      <p:pic>
        <p:nvPicPr>
          <p:cNvPr id="9" name="Picture 3" descr="C:\Users\admin\Desktop\images (2).jpg"/>
          <p:cNvPicPr>
            <a:picLocks noChangeAspect="1" noChangeArrowheads="1"/>
          </p:cNvPicPr>
          <p:nvPr/>
        </p:nvPicPr>
        <p:blipFill>
          <a:blip r:embed="rId2"/>
          <a:srcRect/>
          <a:stretch>
            <a:fillRect/>
          </a:stretch>
        </p:blipFill>
        <p:spPr bwMode="auto">
          <a:xfrm>
            <a:off x="6357950" y="1714488"/>
            <a:ext cx="2619393" cy="1857388"/>
          </a:xfrm>
          <a:prstGeom prst="rect">
            <a:avLst/>
          </a:prstGeom>
          <a:noFill/>
        </p:spPr>
      </p:pic>
      <p:pic>
        <p:nvPicPr>
          <p:cNvPr id="6" name="Picture 2" descr="C:\Users\admin\Desktop\download (6).jpg"/>
          <p:cNvPicPr>
            <a:picLocks noChangeAspect="1" noChangeArrowheads="1"/>
          </p:cNvPicPr>
          <p:nvPr/>
        </p:nvPicPr>
        <p:blipFill>
          <a:blip r:embed="rId3"/>
          <a:srcRect/>
          <a:stretch>
            <a:fillRect/>
          </a:stretch>
        </p:blipFill>
        <p:spPr bwMode="auto">
          <a:xfrm>
            <a:off x="6429388" y="4018614"/>
            <a:ext cx="2357454" cy="147755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1152548"/>
          </a:xfrm>
        </p:spPr>
        <p:txBody>
          <a:bodyPr>
            <a:normAutofit/>
          </a:bodyPr>
          <a:lstStyle/>
          <a:p>
            <a:r>
              <a:rPr lang="en-US"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industries which are not reserved for private sector</a:t>
            </a:r>
            <a:endParaRPr lang="en-US" sz="2400" b="1" dirty="0">
              <a:solidFill>
                <a:srgbClr val="C00000"/>
              </a:solidFill>
              <a:latin typeface="Times New Roman" pitchFamily="18" charset="0"/>
              <a:cs typeface="Times New Roman" pitchFamily="18" charset="0"/>
            </a:endParaRPr>
          </a:p>
        </p:txBody>
      </p:sp>
      <p:pic>
        <p:nvPicPr>
          <p:cNvPr id="7" name="Picture 2" descr="C:\Users\admin\Desktop\privatization-12-638.jpg"/>
          <p:cNvPicPr>
            <a:picLocks noGrp="1" noChangeAspect="1" noChangeArrowheads="1"/>
          </p:cNvPicPr>
          <p:nvPr>
            <p:ph idx="1"/>
          </p:nvPr>
        </p:nvPicPr>
        <p:blipFill>
          <a:blip r:embed="rId2"/>
          <a:srcRect l="3555" t="25254" r="70374" b="28972"/>
          <a:stretch>
            <a:fillRect/>
          </a:stretch>
        </p:blipFill>
        <p:spPr bwMode="auto">
          <a:xfrm>
            <a:off x="500034" y="1928802"/>
            <a:ext cx="2214578" cy="2714644"/>
          </a:xfrm>
          <a:prstGeom prst="rect">
            <a:avLst/>
          </a:prstGeom>
          <a:noFill/>
        </p:spPr>
      </p:pic>
      <p:pic>
        <p:nvPicPr>
          <p:cNvPr id="8" name="Picture 2" descr="C:\Users\admin\Desktop\privatization-12-638.jpg"/>
          <p:cNvPicPr>
            <a:picLocks noChangeAspect="1" noChangeArrowheads="1"/>
          </p:cNvPicPr>
          <p:nvPr/>
        </p:nvPicPr>
        <p:blipFill>
          <a:blip r:embed="rId2"/>
          <a:srcRect l="36886" t="22483" r="40598" b="19116"/>
          <a:stretch>
            <a:fillRect/>
          </a:stretch>
        </p:blipFill>
        <p:spPr bwMode="auto">
          <a:xfrm>
            <a:off x="3500430" y="2000240"/>
            <a:ext cx="2286016" cy="2643206"/>
          </a:xfrm>
          <a:prstGeom prst="rect">
            <a:avLst/>
          </a:prstGeom>
          <a:noFill/>
        </p:spPr>
      </p:pic>
      <p:pic>
        <p:nvPicPr>
          <p:cNvPr id="9" name="Picture 2" descr="C:\Users\admin\Desktop\privatization-12-638.jpg"/>
          <p:cNvPicPr>
            <a:picLocks noChangeAspect="1" noChangeArrowheads="1"/>
          </p:cNvPicPr>
          <p:nvPr/>
        </p:nvPicPr>
        <p:blipFill>
          <a:blip r:embed="rId2"/>
          <a:srcRect l="68732" t="20519" r="5197" b="19501"/>
          <a:stretch>
            <a:fillRect/>
          </a:stretch>
        </p:blipFill>
        <p:spPr bwMode="auto">
          <a:xfrm>
            <a:off x="6357950" y="2000240"/>
            <a:ext cx="2214578" cy="271464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1152548"/>
          </a:xfrm>
        </p:spPr>
        <p:txBody>
          <a:bodyPr>
            <a:normAutofit/>
          </a:bodyPr>
          <a:lstStyle/>
          <a:p>
            <a:r>
              <a:rPr lang="en-US"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industries which are not reserved for private sector (cont.)</a:t>
            </a:r>
            <a:endParaRPr lang="en-US" sz="2400" dirty="0"/>
          </a:p>
        </p:txBody>
      </p:sp>
      <p:pic>
        <p:nvPicPr>
          <p:cNvPr id="4" name="Picture 4" descr="Chemical              Arms andfertilizers                Hazardous              ammunition                           chemi..."/>
          <p:cNvPicPr>
            <a:picLocks noGrp="1" noChangeAspect="1" noChangeArrowheads="1"/>
          </p:cNvPicPr>
          <p:nvPr>
            <p:ph idx="1"/>
          </p:nvPr>
        </p:nvPicPr>
        <p:blipFill>
          <a:blip r:embed="rId2"/>
          <a:srcRect t="18941" r="72744" b="22658"/>
          <a:stretch>
            <a:fillRect/>
          </a:stretch>
        </p:blipFill>
        <p:spPr bwMode="auto">
          <a:xfrm>
            <a:off x="357158" y="2285992"/>
            <a:ext cx="2428892" cy="2928958"/>
          </a:xfrm>
          <a:prstGeom prst="rect">
            <a:avLst/>
          </a:prstGeom>
          <a:noFill/>
        </p:spPr>
      </p:pic>
      <p:pic>
        <p:nvPicPr>
          <p:cNvPr id="5" name="Picture 4" descr="Chemical              Arms andfertilizers                Hazardous              ammunition                           chemi..."/>
          <p:cNvPicPr>
            <a:picLocks noChangeAspect="1" noChangeArrowheads="1"/>
          </p:cNvPicPr>
          <p:nvPr/>
        </p:nvPicPr>
        <p:blipFill>
          <a:blip r:embed="rId2"/>
          <a:srcRect l="68732" t="22098" r="2827" b="16344"/>
          <a:stretch>
            <a:fillRect/>
          </a:stretch>
        </p:blipFill>
        <p:spPr bwMode="auto">
          <a:xfrm>
            <a:off x="6215074" y="2285992"/>
            <a:ext cx="2500330" cy="3000396"/>
          </a:xfrm>
          <a:prstGeom prst="rect">
            <a:avLst/>
          </a:prstGeom>
          <a:noFill/>
        </p:spPr>
      </p:pic>
      <p:pic>
        <p:nvPicPr>
          <p:cNvPr id="6" name="Picture 4" descr="Chemical              Arms andfertilizers                Hazardous              ammunition                           chemi..."/>
          <p:cNvPicPr>
            <a:picLocks noChangeAspect="1" noChangeArrowheads="1"/>
          </p:cNvPicPr>
          <p:nvPr/>
        </p:nvPicPr>
        <p:blipFill>
          <a:blip r:embed="rId2"/>
          <a:srcRect l="26220" t="22483" r="32303" b="20694"/>
          <a:stretch>
            <a:fillRect/>
          </a:stretch>
        </p:blipFill>
        <p:spPr bwMode="auto">
          <a:xfrm>
            <a:off x="3286116" y="2285992"/>
            <a:ext cx="2500330" cy="292895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642942"/>
          </a:xfrm>
        </p:spPr>
        <p:txBody>
          <a:bodyPr>
            <a:normAutofit/>
          </a:bodyPr>
          <a:lstStyle/>
          <a:p>
            <a:r>
              <a:rPr lang="en-US" sz="2800" b="1" dirty="0" smtClean="0">
                <a:solidFill>
                  <a:srgbClr val="C00000"/>
                </a:solidFill>
                <a:latin typeface="Times New Roman" pitchFamily="18" charset="0"/>
                <a:cs typeface="Times New Roman" pitchFamily="18" charset="0"/>
              </a:rPr>
              <a:t>ADVANTAGES OF PRIVATISATION</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000108"/>
            <a:ext cx="8686800" cy="5643602"/>
          </a:xfrm>
        </p:spPr>
        <p:txBody>
          <a:bodyPr>
            <a:normAutofit fontScale="92500" lnSpcReduction="20000"/>
          </a:bodyPr>
          <a:lstStyle/>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Efficiency </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Professional Management</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Competition</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Globalization of Economy</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the Industrial Growth Rate</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Foreign Investment </a:t>
            </a: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Reduction in the Loss of Public Sector Units</a:t>
            </a: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endParaRPr lang="en-US" sz="2800" dirty="0">
              <a:solidFill>
                <a:srgbClr val="002060"/>
              </a:solidFill>
              <a:latin typeface="Times New Roman" pitchFamily="18" charset="0"/>
              <a:cs typeface="Times New Roman" pitchFamily="18" charset="0"/>
            </a:endParaRPr>
          </a:p>
        </p:txBody>
      </p:sp>
      <p:pic>
        <p:nvPicPr>
          <p:cNvPr id="6" name="Picture 2" descr="C:\Users\admin\Desktop\images (4).jpg"/>
          <p:cNvPicPr>
            <a:picLocks noChangeAspect="1" noChangeArrowheads="1"/>
          </p:cNvPicPr>
          <p:nvPr/>
        </p:nvPicPr>
        <p:blipFill>
          <a:blip r:embed="rId2"/>
          <a:srcRect/>
          <a:stretch>
            <a:fillRect/>
          </a:stretch>
        </p:blipFill>
        <p:spPr bwMode="auto">
          <a:xfrm>
            <a:off x="5214942" y="1214422"/>
            <a:ext cx="3243264" cy="264320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57554" y="2857496"/>
            <a:ext cx="1428760" cy="17145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latin typeface="Times New Roman" pitchFamily="18" charset="0"/>
                <a:cs typeface="Times New Roman" pitchFamily="18" charset="0"/>
              </a:rPr>
              <a:t>LPG</a:t>
            </a:r>
            <a:endParaRPr lang="en-US" sz="2800" b="1" dirty="0">
              <a:solidFill>
                <a:srgbClr val="C00000"/>
              </a:solidFill>
              <a:latin typeface="Times New Roman" pitchFamily="18" charset="0"/>
              <a:cs typeface="Times New Roman" pitchFamily="18" charset="0"/>
            </a:endParaRPr>
          </a:p>
        </p:txBody>
      </p:sp>
      <p:cxnSp>
        <p:nvCxnSpPr>
          <p:cNvPr id="9" name="Straight Arrow Connector 8"/>
          <p:cNvCxnSpPr/>
          <p:nvPr/>
        </p:nvCxnSpPr>
        <p:spPr>
          <a:xfrm rot="16200000" flipV="1">
            <a:off x="3607587" y="2464587"/>
            <a:ext cx="85725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857488" y="1500174"/>
            <a:ext cx="2714644" cy="8572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Times New Roman" pitchFamily="18" charset="0"/>
                <a:cs typeface="Times New Roman" pitchFamily="18" charset="0"/>
              </a:rPr>
              <a:t>LIBERALIZATION</a:t>
            </a:r>
            <a:endParaRPr lang="en-US" sz="2000" b="1" dirty="0">
              <a:solidFill>
                <a:schemeClr val="bg1"/>
              </a:solidFill>
              <a:latin typeface="Times New Roman" pitchFamily="18" charset="0"/>
              <a:cs typeface="Times New Roman" pitchFamily="18" charset="0"/>
            </a:endParaRPr>
          </a:p>
        </p:txBody>
      </p:sp>
      <p:sp>
        <p:nvSpPr>
          <p:cNvPr id="13" name="Rectangle 12"/>
          <p:cNvSpPr/>
          <p:nvPr/>
        </p:nvSpPr>
        <p:spPr>
          <a:xfrm>
            <a:off x="4714876" y="4929198"/>
            <a:ext cx="2714644" cy="92869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Times New Roman" pitchFamily="18" charset="0"/>
                <a:cs typeface="Times New Roman" pitchFamily="18" charset="0"/>
              </a:rPr>
              <a:t>GLOBALIZATION</a:t>
            </a:r>
            <a:endParaRPr lang="en-US" sz="2000" b="1" dirty="0">
              <a:solidFill>
                <a:schemeClr val="bg1"/>
              </a:solidFill>
              <a:latin typeface="Times New Roman" pitchFamily="18" charset="0"/>
              <a:cs typeface="Times New Roman" pitchFamily="18" charset="0"/>
            </a:endParaRPr>
          </a:p>
        </p:txBody>
      </p:sp>
      <p:sp>
        <p:nvSpPr>
          <p:cNvPr id="14" name="Rectangle 13"/>
          <p:cNvSpPr/>
          <p:nvPr/>
        </p:nvSpPr>
        <p:spPr>
          <a:xfrm>
            <a:off x="928662" y="4929198"/>
            <a:ext cx="2500330"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PRIVATIZATION</a:t>
            </a:r>
            <a:endParaRPr lang="en-US" sz="2000" b="1" dirty="0">
              <a:latin typeface="Times New Roman" pitchFamily="18" charset="0"/>
              <a:cs typeface="Times New Roman" pitchFamily="18" charset="0"/>
            </a:endParaRPr>
          </a:p>
        </p:txBody>
      </p:sp>
      <p:cxnSp>
        <p:nvCxnSpPr>
          <p:cNvPr id="16" name="Straight Connector 15"/>
          <p:cNvCxnSpPr/>
          <p:nvPr/>
        </p:nvCxnSpPr>
        <p:spPr>
          <a:xfrm>
            <a:off x="4786314" y="4572008"/>
            <a:ext cx="50006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flipV="1">
            <a:off x="2786050" y="4572008"/>
            <a:ext cx="571504" cy="35719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1000132"/>
          </a:xfrm>
        </p:spPr>
        <p:txBody>
          <a:bodyPr>
            <a:normAutofit/>
          </a:bodyPr>
          <a:lstStyle/>
          <a:p>
            <a:r>
              <a:rPr lang="en-US" sz="3200" b="1" dirty="0" smtClean="0">
                <a:solidFill>
                  <a:srgbClr val="C00000"/>
                </a:solidFill>
                <a:latin typeface="Times New Roman" pitchFamily="18" charset="0"/>
                <a:cs typeface="Times New Roman" pitchFamily="18" charset="0"/>
              </a:rPr>
              <a:t>ADVANTAGES OF PRIVATISATION (cont.)</a:t>
            </a:r>
            <a:endParaRPr lang="en-US" sz="3200" dirty="0"/>
          </a:p>
        </p:txBody>
      </p:sp>
      <p:sp>
        <p:nvSpPr>
          <p:cNvPr id="3" name="Content Placeholder 2"/>
          <p:cNvSpPr>
            <a:spLocks noGrp="1"/>
          </p:cNvSpPr>
          <p:nvPr>
            <p:ph idx="1"/>
          </p:nvPr>
        </p:nvSpPr>
        <p:spPr>
          <a:xfrm>
            <a:off x="304800" y="1554162"/>
            <a:ext cx="8686800" cy="4875234"/>
          </a:xfrm>
        </p:spPr>
        <p:txBody>
          <a:bodyPr>
            <a:normAutofit fontScale="92500" lnSpcReduction="10000"/>
          </a:bodyPr>
          <a:lstStyle/>
          <a:p>
            <a:pPr>
              <a:buFont typeface="Wingdings" pitchFamily="2" charset="2"/>
              <a:buChar char="Ø"/>
            </a:pPr>
            <a:r>
              <a:rPr lang="en-US" sz="2800" dirty="0" smtClean="0">
                <a:solidFill>
                  <a:srgbClr val="002060"/>
                </a:solidFill>
                <a:latin typeface="Times New Roman" pitchFamily="18" charset="0"/>
                <a:cs typeface="Times New Roman" pitchFamily="18" charset="0"/>
              </a:rPr>
              <a:t>In-Line-with  International Trends</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Reduction in Economic –Burden of Government</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Financial Resources of Government</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Responsibility</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Reduction in Public Interference</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Encouragement to New Inventions</a:t>
            </a:r>
          </a:p>
          <a:p>
            <a:endParaRPr lang="en-US" sz="2800" dirty="0"/>
          </a:p>
        </p:txBody>
      </p:sp>
      <p:pic>
        <p:nvPicPr>
          <p:cNvPr id="7" name="Picture 2" descr="C:\Users\admin\Desktop\images (5).jpg"/>
          <p:cNvPicPr>
            <a:picLocks noChangeAspect="1" noChangeArrowheads="1"/>
          </p:cNvPicPr>
          <p:nvPr/>
        </p:nvPicPr>
        <p:blipFill>
          <a:blip r:embed="rId2"/>
          <a:srcRect/>
          <a:stretch>
            <a:fillRect/>
          </a:stretch>
        </p:blipFill>
        <p:spPr bwMode="auto">
          <a:xfrm>
            <a:off x="5286380" y="3786190"/>
            <a:ext cx="3429024" cy="218758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785818"/>
          </a:xfrm>
        </p:spPr>
        <p:txBody>
          <a:bodyPr>
            <a:normAutofit/>
          </a:bodyPr>
          <a:lstStyle/>
          <a:p>
            <a:r>
              <a:rPr lang="en-US" sz="2800" b="1" dirty="0" smtClean="0">
                <a:solidFill>
                  <a:srgbClr val="C00000"/>
                </a:solidFill>
                <a:latin typeface="Times New Roman" pitchFamily="18" charset="0"/>
                <a:cs typeface="Times New Roman" pitchFamily="18" charset="0"/>
              </a:rPr>
              <a:t>DISADVANTAGES OF PRIVATISATION</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2800" dirty="0" smtClean="0">
                <a:solidFill>
                  <a:srgbClr val="002060"/>
                </a:solidFill>
                <a:latin typeface="Times New Roman" pitchFamily="18" charset="0"/>
                <a:cs typeface="Times New Roman" pitchFamily="18" charset="0"/>
              </a:rPr>
              <a:t>  Industrial sickness. </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 Lack of welfare.</a:t>
            </a:r>
          </a:p>
          <a:p>
            <a:pPr>
              <a:buNone/>
            </a:pPr>
            <a:r>
              <a:rPr lang="en-US" sz="2800" dirty="0" smtClean="0">
                <a:solidFill>
                  <a:srgbClr val="002060"/>
                </a:solidFill>
                <a:latin typeface="Times New Roman" pitchFamily="18" charset="0"/>
                <a:cs typeface="Times New Roman" pitchFamily="18" charset="0"/>
              </a:rPr>
              <a:t> </a:t>
            </a:r>
          </a:p>
          <a:p>
            <a:pPr>
              <a:buFont typeface="Wingdings" pitchFamily="2" charset="2"/>
              <a:buChar char="Ø"/>
            </a:pPr>
            <a:r>
              <a:rPr lang="en-US" sz="2800" dirty="0" smtClean="0">
                <a:solidFill>
                  <a:srgbClr val="002060"/>
                </a:solidFill>
                <a:latin typeface="Times New Roman" pitchFamily="18" charset="0"/>
                <a:cs typeface="Times New Roman" pitchFamily="18" charset="0"/>
              </a:rPr>
              <a:t> Class struggle.</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 Ignores Enterprises of national importance</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Regional Imbalances.</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Political Pressure.</a:t>
            </a:r>
          </a:p>
          <a:p>
            <a:pPr>
              <a:buFont typeface="Wingdings" pitchFamily="2" charset="2"/>
              <a:buChar char="Ø"/>
            </a:pPr>
            <a:endParaRPr lang="en-US" sz="2800" dirty="0">
              <a:solidFill>
                <a:srgbClr val="002060"/>
              </a:solidFill>
              <a:latin typeface="Times New Roman" pitchFamily="18" charset="0"/>
              <a:cs typeface="Times New Roman" pitchFamily="18" charset="0"/>
            </a:endParaRPr>
          </a:p>
        </p:txBody>
      </p:sp>
      <p:pic>
        <p:nvPicPr>
          <p:cNvPr id="5" name="Picture 2" descr="C:\Users\admin\Desktop\images (7).jpg"/>
          <p:cNvPicPr>
            <a:picLocks noChangeAspect="1" noChangeArrowheads="1"/>
          </p:cNvPicPr>
          <p:nvPr/>
        </p:nvPicPr>
        <p:blipFill>
          <a:blip r:embed="rId2"/>
          <a:srcRect/>
          <a:stretch>
            <a:fillRect/>
          </a:stretch>
        </p:blipFill>
        <p:spPr bwMode="auto">
          <a:xfrm>
            <a:off x="4143372" y="1357298"/>
            <a:ext cx="3500462" cy="2181626"/>
          </a:xfrm>
          <a:prstGeom prst="rect">
            <a:avLst/>
          </a:prstGeom>
          <a:noFill/>
        </p:spPr>
      </p:pic>
      <p:pic>
        <p:nvPicPr>
          <p:cNvPr id="6" name="Picture 2" descr="C:\Users\admin\Desktop\images (3).jpg"/>
          <p:cNvPicPr>
            <a:picLocks noChangeAspect="1" noChangeArrowheads="1"/>
          </p:cNvPicPr>
          <p:nvPr/>
        </p:nvPicPr>
        <p:blipFill>
          <a:blip r:embed="rId3"/>
          <a:srcRect/>
          <a:stretch>
            <a:fillRect/>
          </a:stretch>
        </p:blipFill>
        <p:spPr bwMode="auto">
          <a:xfrm>
            <a:off x="5643570" y="4429132"/>
            <a:ext cx="2214578" cy="2161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857256"/>
          </a:xfrm>
        </p:spPr>
        <p:txBody>
          <a:bodyPr>
            <a:normAutofit/>
          </a:bodyPr>
          <a:lstStyle/>
          <a:p>
            <a:r>
              <a:rPr lang="en-US" sz="2800" b="1" dirty="0" smtClean="0">
                <a:solidFill>
                  <a:srgbClr val="C00000"/>
                </a:solidFill>
                <a:latin typeface="Times New Roman" pitchFamily="18" charset="0"/>
                <a:cs typeface="Times New Roman" pitchFamily="18" charset="0"/>
              </a:rPr>
              <a:t>DISADVANTAGES OF PRIVATISATION (cont.)</a:t>
            </a:r>
            <a:endParaRPr lang="en-US" sz="2800" dirty="0"/>
          </a:p>
        </p:txBody>
      </p:sp>
      <p:sp>
        <p:nvSpPr>
          <p:cNvPr id="3" name="Content Placeholder 2"/>
          <p:cNvSpPr>
            <a:spLocks noGrp="1"/>
          </p:cNvSpPr>
          <p:nvPr>
            <p:ph idx="1"/>
          </p:nvPr>
        </p:nvSpPr>
        <p:spPr>
          <a:xfrm>
            <a:off x="304800" y="1071546"/>
            <a:ext cx="8686800" cy="5008579"/>
          </a:xfrm>
        </p:spPr>
        <p:txBody>
          <a:bodyPr>
            <a:normAutofit/>
          </a:bodyPr>
          <a:lstStyle/>
          <a:p>
            <a:pPr>
              <a:buFont typeface="Wingdings" pitchFamily="2" charset="2"/>
              <a:buChar char="Ø"/>
            </a:pPr>
            <a:r>
              <a:rPr lang="en-US" sz="2800" dirty="0" smtClean="0">
                <a:solidFill>
                  <a:srgbClr val="002060"/>
                </a:solidFill>
                <a:latin typeface="Times New Roman" pitchFamily="18" charset="0"/>
                <a:cs typeface="Times New Roman" pitchFamily="18" charset="0"/>
              </a:rPr>
              <a:t>Increase in unemployment. </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Ignores the weaker sections. </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 Increase in inequality  </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 Opposition by employees.</a:t>
            </a:r>
          </a:p>
          <a:p>
            <a:pPr>
              <a:buNone/>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 Problem of financing. </a:t>
            </a:r>
          </a:p>
          <a:p>
            <a:pPr>
              <a:buNone/>
            </a:pPr>
            <a:endParaRPr lang="en-US" sz="2800" dirty="0">
              <a:solidFill>
                <a:srgbClr val="002060"/>
              </a:solidFill>
              <a:latin typeface="Times New Roman" pitchFamily="18" charset="0"/>
              <a:cs typeface="Times New Roman" pitchFamily="18" charset="0"/>
            </a:endParaRPr>
          </a:p>
        </p:txBody>
      </p:sp>
      <p:pic>
        <p:nvPicPr>
          <p:cNvPr id="5" name="Picture 2" descr="C:\Users\admin\Desktop\download (5).jpg"/>
          <p:cNvPicPr>
            <a:picLocks noChangeAspect="1" noChangeArrowheads="1"/>
          </p:cNvPicPr>
          <p:nvPr/>
        </p:nvPicPr>
        <p:blipFill>
          <a:blip r:embed="rId2"/>
          <a:srcRect/>
          <a:stretch>
            <a:fillRect/>
          </a:stretch>
        </p:blipFill>
        <p:spPr bwMode="auto">
          <a:xfrm>
            <a:off x="5072066" y="3857628"/>
            <a:ext cx="3354907" cy="2383750"/>
          </a:xfrm>
          <a:prstGeom prst="rect">
            <a:avLst/>
          </a:prstGeom>
          <a:noFill/>
        </p:spPr>
      </p:pic>
      <p:pic>
        <p:nvPicPr>
          <p:cNvPr id="6" name="Picture 5" descr="C:\Users\admin\Desktop\privatisation-14-728.jpg"/>
          <p:cNvPicPr>
            <a:picLocks noChangeAspect="1" noChangeArrowheads="1"/>
          </p:cNvPicPr>
          <p:nvPr/>
        </p:nvPicPr>
        <p:blipFill>
          <a:blip r:embed="rId3"/>
          <a:srcRect l="51030" t="52748" r="4670" b="3296"/>
          <a:stretch>
            <a:fillRect/>
          </a:stretch>
        </p:blipFill>
        <p:spPr bwMode="auto">
          <a:xfrm>
            <a:off x="5214942" y="1214422"/>
            <a:ext cx="3071834" cy="228601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Times New Roman" pitchFamily="18" charset="0"/>
                <a:cs typeface="Times New Roman" pitchFamily="18" charset="0"/>
              </a:rPr>
              <a:t>Conclusion</a:t>
            </a:r>
            <a:endParaRPr lang="en-US" sz="3200" b="1" dirty="0">
              <a:solidFill>
                <a:srgbClr val="C00000"/>
              </a:solidFill>
              <a:latin typeface="Times New Roman" pitchFamily="18" charset="0"/>
              <a:cs typeface="Times New Roman" pitchFamily="18" charset="0"/>
            </a:endParaRPr>
          </a:p>
        </p:txBody>
      </p:sp>
      <p:sp>
        <p:nvSpPr>
          <p:cNvPr id="6" name="Content Placeholder 5"/>
          <p:cNvSpPr>
            <a:spLocks noGrp="1"/>
          </p:cNvSpPr>
          <p:nvPr>
            <p:ph idx="1"/>
          </p:nvPr>
        </p:nvSpPr>
        <p:spPr/>
        <p:txBody>
          <a:bodyPr>
            <a:normAutofit/>
          </a:bodyPr>
          <a:lstStyle/>
          <a:p>
            <a:pPr>
              <a:buNone/>
            </a:pPr>
            <a:r>
              <a:rPr lang="en-US" sz="2800" dirty="0" smtClean="0">
                <a:solidFill>
                  <a:srgbClr val="002060"/>
                </a:solidFill>
                <a:latin typeface="Times New Roman" pitchFamily="18" charset="0"/>
                <a:cs typeface="Times New Roman" pitchFamily="18" charset="0"/>
              </a:rPr>
              <a:t>   </a:t>
            </a:r>
          </a:p>
          <a:p>
            <a:pPr>
              <a:buNone/>
            </a:pPr>
            <a:r>
              <a:rPr lang="en-US" sz="2800" dirty="0" smtClean="0">
                <a:solidFill>
                  <a:srgbClr val="002060"/>
                </a:solidFill>
                <a:latin typeface="Times New Roman" pitchFamily="18" charset="0"/>
                <a:cs typeface="Times New Roman" pitchFamily="18" charset="0"/>
              </a:rPr>
              <a:t>   The</a:t>
            </a:r>
            <a:r>
              <a:rPr lang="en-US" sz="2800" dirty="0" smtClean="0">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advent of Globalization as a result of Liberalization and Privatization ha both positive and negative impact on the economy. One group of people argue that globalization provides greater opportunities, new markets, better technology etc. while other group feel that it does not protect domestic industries. From Indian prospective globalization improved our condition of living open up employment in the field of IT, Telecommunication, Hospitality, Banking and others.    </a:t>
            </a:r>
            <a:endParaRPr lang="en-US" sz="2800" dirty="0">
              <a:latin typeface="Times New Roman" pitchFamily="18" charset="0"/>
              <a:cs typeface="Times New Roman" pitchFamily="18" charset="0"/>
            </a:endParaRPr>
          </a:p>
        </p:txBody>
      </p:sp>
      <p:pic>
        <p:nvPicPr>
          <p:cNvPr id="10" name="Picture 3" descr="C:\Users\admin\Desktop\images (2).jpg"/>
          <p:cNvPicPr>
            <a:picLocks noChangeAspect="1" noChangeArrowheads="1"/>
          </p:cNvPicPr>
          <p:nvPr/>
        </p:nvPicPr>
        <p:blipFill>
          <a:blip r:embed="rId2"/>
          <a:srcRect/>
          <a:stretch>
            <a:fillRect/>
          </a:stretch>
        </p:blipFill>
        <p:spPr bwMode="auto">
          <a:xfrm>
            <a:off x="3571868" y="500042"/>
            <a:ext cx="4857784" cy="165735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400800"/>
          </a:xfrm>
        </p:spPr>
        <p:txBody>
          <a:bodyPr>
            <a:normAutofit/>
          </a:bodyPr>
          <a:lstStyle/>
          <a:p>
            <a:r>
              <a:rPr lang="en-US" b="1" dirty="0" smtClean="0">
                <a:solidFill>
                  <a:srgbClr val="C00000"/>
                </a:solidFill>
                <a:latin typeface="Times New Roman" pitchFamily="18" charset="0"/>
                <a:cs typeface="Times New Roman" pitchFamily="18" charset="0"/>
              </a:rPr>
              <a:t>                 </a:t>
            </a:r>
            <a:r>
              <a:rPr lang="en-US" sz="5400" b="1" dirty="0" smtClean="0">
                <a:solidFill>
                  <a:srgbClr val="C00000"/>
                </a:solidFill>
                <a:latin typeface="Times New Roman" pitchFamily="18" charset="0"/>
                <a:cs typeface="Times New Roman" pitchFamily="18" charset="0"/>
              </a:rPr>
              <a:t>Thank  you</a:t>
            </a:r>
            <a:br>
              <a:rPr lang="en-US" sz="5400" b="1" dirty="0" smtClean="0">
                <a:solidFill>
                  <a:srgbClr val="C00000"/>
                </a:solidFill>
                <a:latin typeface="Times New Roman" pitchFamily="18" charset="0"/>
                <a:cs typeface="Times New Roman" pitchFamily="18" charset="0"/>
              </a:rPr>
            </a:br>
            <a:r>
              <a:rPr lang="en-US" sz="5400" b="1" dirty="0" smtClean="0">
                <a:solidFill>
                  <a:srgbClr val="C00000"/>
                </a:solidFill>
                <a:latin typeface="Times New Roman" pitchFamily="18" charset="0"/>
                <a:cs typeface="Times New Roman" pitchFamily="18" charset="0"/>
              </a:rPr>
              <a:t/>
            </a:r>
            <a:br>
              <a:rPr lang="en-US" sz="5400" b="1" dirty="0" smtClean="0">
                <a:solidFill>
                  <a:srgbClr val="C00000"/>
                </a:solidFill>
                <a:latin typeface="Times New Roman" pitchFamily="18" charset="0"/>
                <a:cs typeface="Times New Roman" pitchFamily="18" charset="0"/>
              </a:rPr>
            </a:br>
            <a:endParaRPr lang="en-US" sz="54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642942"/>
          </a:xfrm>
        </p:spPr>
        <p:txBody>
          <a:bodyPr>
            <a:normAutofit fontScale="90000"/>
          </a:bodyPr>
          <a:lstStyle/>
          <a:p>
            <a:r>
              <a:rPr lang="en-US" b="1" dirty="0" smtClean="0">
                <a:solidFill>
                  <a:srgbClr val="C00000"/>
                </a:solidFill>
                <a:latin typeface="Times New Roman" pitchFamily="18" charset="0"/>
                <a:cs typeface="Times New Roman" pitchFamily="18" charset="0"/>
              </a:rPr>
              <a:t>Table of content:</a:t>
            </a:r>
            <a:r>
              <a:rPr lang="en-US" sz="3200" b="1" u="sng" dirty="0" smtClean="0">
                <a:solidFill>
                  <a:srgbClr val="C00000"/>
                </a:solidFill>
                <a:latin typeface="Times New Roman" pitchFamily="18" charset="0"/>
                <a:cs typeface="Times New Roman" pitchFamily="18" charset="0"/>
              </a:rPr>
              <a:t/>
            </a:r>
            <a:br>
              <a:rPr lang="en-US" sz="3200" b="1" u="sng" dirty="0" smtClean="0">
                <a:solidFill>
                  <a:srgbClr val="C00000"/>
                </a:solidFill>
                <a:latin typeface="Times New Roman" pitchFamily="18" charset="0"/>
                <a:cs typeface="Times New Roman" pitchFamily="18" charset="0"/>
              </a:rPr>
            </a:br>
            <a:endParaRPr lang="en-US" sz="3200" b="1" u="sng"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000108"/>
            <a:ext cx="8686800" cy="5643602"/>
          </a:xfrm>
        </p:spPr>
        <p:txBody>
          <a:bodyPr>
            <a:normAutofit lnSpcReduction="10000"/>
          </a:bodyPr>
          <a:lstStyle/>
          <a:p>
            <a:pPr>
              <a:buFont typeface="Wingdings" pitchFamily="2" charset="2"/>
              <a:buChar char="q"/>
            </a:pPr>
            <a:r>
              <a:rPr lang="en-US" sz="2400" dirty="0" smtClean="0">
                <a:solidFill>
                  <a:srgbClr val="002060"/>
                </a:solidFill>
                <a:latin typeface="Times New Roman" pitchFamily="18" charset="0"/>
                <a:cs typeface="Times New Roman" pitchFamily="18" charset="0"/>
              </a:rPr>
              <a:t>Meaning of Liberalization </a:t>
            </a:r>
          </a:p>
          <a:p>
            <a:pPr>
              <a:buFont typeface="Wingdings" pitchFamily="2" charset="2"/>
              <a:buChar char="q"/>
            </a:pPr>
            <a:r>
              <a:rPr lang="en-US" sz="2400" dirty="0" smtClean="0">
                <a:solidFill>
                  <a:srgbClr val="002060"/>
                </a:solidFill>
                <a:latin typeface="Times New Roman" pitchFamily="18" charset="0"/>
                <a:cs typeface="Times New Roman" pitchFamily="18" charset="0"/>
              </a:rPr>
              <a:t>Objectives of Liberalization Policy</a:t>
            </a:r>
          </a:p>
          <a:p>
            <a:pPr>
              <a:buFont typeface="Wingdings" pitchFamily="2" charset="2"/>
              <a:buChar char="q"/>
            </a:pPr>
            <a:r>
              <a:rPr lang="en-US" sz="2400" dirty="0" smtClean="0">
                <a:solidFill>
                  <a:srgbClr val="002060"/>
                </a:solidFill>
                <a:latin typeface="Times New Roman" pitchFamily="18" charset="0"/>
                <a:cs typeface="Times New Roman" pitchFamily="18" charset="0"/>
              </a:rPr>
              <a:t>Different  </a:t>
            </a:r>
            <a:r>
              <a:rPr lang="en-US" sz="2400" dirty="0" smtClean="0">
                <a:solidFill>
                  <a:srgbClr val="002060"/>
                </a:solidFill>
                <a:latin typeface="Times New Roman" pitchFamily="18" charset="0"/>
                <a:cs typeface="Times New Roman" pitchFamily="18" charset="0"/>
              </a:rPr>
              <a:t>aspects of Indian Liberalization</a:t>
            </a:r>
          </a:p>
          <a:p>
            <a:pPr>
              <a:buFont typeface="Wingdings" pitchFamily="2" charset="2"/>
              <a:buChar char="q"/>
            </a:pPr>
            <a:r>
              <a:rPr lang="en-US" sz="2400" dirty="0" smtClean="0">
                <a:solidFill>
                  <a:srgbClr val="002060"/>
                </a:solidFill>
                <a:latin typeface="Times New Roman" pitchFamily="18" charset="0"/>
                <a:cs typeface="Times New Roman" pitchFamily="18" charset="0"/>
              </a:rPr>
              <a:t>Reforms taken during Liberalization     </a:t>
            </a:r>
          </a:p>
          <a:p>
            <a:pPr>
              <a:buFont typeface="Wingdings" pitchFamily="2" charset="2"/>
              <a:buChar char="q"/>
            </a:pPr>
            <a:r>
              <a:rPr lang="en-US" sz="2400" dirty="0" smtClean="0">
                <a:solidFill>
                  <a:srgbClr val="002060"/>
                </a:solidFill>
                <a:latin typeface="Times New Roman" pitchFamily="18" charset="0"/>
                <a:cs typeface="Times New Roman" pitchFamily="18" charset="0"/>
              </a:rPr>
              <a:t>Impacts of Liberalization		</a:t>
            </a:r>
          </a:p>
          <a:p>
            <a:pPr>
              <a:buFont typeface="Wingdings" pitchFamily="2" charset="2"/>
              <a:buChar char="q"/>
            </a:pPr>
            <a:r>
              <a:rPr lang="en-US" sz="2400" dirty="0" smtClean="0">
                <a:solidFill>
                  <a:srgbClr val="002060"/>
                </a:solidFill>
                <a:latin typeface="Times New Roman" pitchFamily="18" charset="0"/>
                <a:cs typeface="Times New Roman" pitchFamily="18" charset="0"/>
              </a:rPr>
              <a:t>Privatization </a:t>
            </a:r>
          </a:p>
          <a:p>
            <a:pPr>
              <a:buFont typeface="Wingdings" pitchFamily="2" charset="2"/>
              <a:buChar char="q"/>
            </a:pPr>
            <a:r>
              <a:rPr lang="en-US" sz="2400" dirty="0" smtClean="0">
                <a:solidFill>
                  <a:srgbClr val="002060"/>
                </a:solidFill>
                <a:latin typeface="Times New Roman" pitchFamily="18" charset="0"/>
                <a:cs typeface="Times New Roman" pitchFamily="18" charset="0"/>
              </a:rPr>
              <a:t>Key features of India's Privatization Process</a:t>
            </a:r>
          </a:p>
          <a:p>
            <a:pPr>
              <a:buFont typeface="Wingdings" pitchFamily="2" charset="2"/>
              <a:buChar char="q"/>
            </a:pPr>
            <a:r>
              <a:rPr lang="en-US" sz="2400" dirty="0" smtClean="0">
                <a:solidFill>
                  <a:srgbClr val="002060"/>
                </a:solidFill>
                <a:latin typeface="Times New Roman" pitchFamily="18" charset="0"/>
                <a:cs typeface="Times New Roman" pitchFamily="18" charset="0"/>
              </a:rPr>
              <a:t>Causes of Privatization in India</a:t>
            </a:r>
          </a:p>
          <a:p>
            <a:pPr>
              <a:buFont typeface="Wingdings" pitchFamily="2" charset="2"/>
              <a:buChar char="q"/>
            </a:pPr>
            <a:r>
              <a:rPr lang="en-US" sz="2400" dirty="0" smtClean="0">
                <a:solidFill>
                  <a:srgbClr val="002060"/>
                </a:solidFill>
                <a:latin typeface="Times New Roman" pitchFamily="18" charset="0"/>
                <a:cs typeface="Times New Roman" pitchFamily="18" charset="0"/>
              </a:rPr>
              <a:t>Objectives of Privatization</a:t>
            </a:r>
          </a:p>
          <a:p>
            <a:pPr>
              <a:buFont typeface="Wingdings" pitchFamily="2" charset="2"/>
              <a:buChar char="q"/>
            </a:pPr>
            <a:r>
              <a:rPr lang="en-US" sz="2400" dirty="0" smtClean="0">
                <a:solidFill>
                  <a:srgbClr val="002060"/>
                </a:solidFill>
                <a:latin typeface="Times New Roman" pitchFamily="18" charset="0"/>
                <a:cs typeface="Times New Roman" pitchFamily="18" charset="0"/>
              </a:rPr>
              <a:t>Six Industries which are not reserved for Private sector</a:t>
            </a:r>
          </a:p>
          <a:p>
            <a:pPr>
              <a:buFont typeface="Wingdings" pitchFamily="2" charset="2"/>
              <a:buChar char="q"/>
            </a:pPr>
            <a:r>
              <a:rPr lang="en-US" sz="2400" dirty="0" smtClean="0">
                <a:solidFill>
                  <a:srgbClr val="002060"/>
                </a:solidFill>
                <a:latin typeface="Times New Roman" pitchFamily="18" charset="0"/>
                <a:cs typeface="Times New Roman" pitchFamily="18" charset="0"/>
              </a:rPr>
              <a:t>Advantages  of Privatization</a:t>
            </a:r>
          </a:p>
          <a:p>
            <a:pPr>
              <a:buFont typeface="Wingdings" pitchFamily="2" charset="2"/>
              <a:buChar char="q"/>
            </a:pPr>
            <a:r>
              <a:rPr lang="en-US" sz="2400" dirty="0" smtClean="0">
                <a:solidFill>
                  <a:srgbClr val="002060"/>
                </a:solidFill>
                <a:latin typeface="Times New Roman" pitchFamily="18" charset="0"/>
                <a:cs typeface="Times New Roman" pitchFamily="18" charset="0"/>
              </a:rPr>
              <a:t>Disadvantages of Privatization</a:t>
            </a:r>
          </a:p>
          <a:p>
            <a:pPr>
              <a:buFont typeface="Wingdings" pitchFamily="2" charset="2"/>
              <a:buChar char="q"/>
            </a:pPr>
            <a:r>
              <a:rPr lang="en-US" sz="2400" dirty="0" smtClean="0">
                <a:solidFill>
                  <a:srgbClr val="002060"/>
                </a:solidFill>
                <a:latin typeface="Times New Roman" pitchFamily="18" charset="0"/>
                <a:cs typeface="Times New Roman" pitchFamily="18" charset="0"/>
              </a:rPr>
              <a:t>Conclusion</a:t>
            </a:r>
          </a:p>
          <a:p>
            <a:pPr>
              <a:buFont typeface="Wingdings" pitchFamily="2" charset="2"/>
              <a:buChar char="q"/>
            </a:pPr>
            <a:endParaRPr lang="en-US" sz="26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q"/>
            </a:pPr>
            <a:endParaRPr lang="en-US" sz="2800" dirty="0">
              <a:solidFill>
                <a:srgbClr val="002060"/>
              </a:solidFill>
              <a:latin typeface="Times New Roman" pitchFamily="18" charset="0"/>
              <a:cs typeface="Times New Roman" pitchFamily="18" charset="0"/>
            </a:endParaRPr>
          </a:p>
          <a:p>
            <a:endParaRPr lang="en-US" dirty="0">
              <a:solidFill>
                <a:srgbClr val="002060"/>
              </a:solidFill>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785817"/>
          </a:xfrm>
        </p:spPr>
        <p:txBody>
          <a:bodyPr>
            <a:normAutofit/>
          </a:bodyPr>
          <a:lstStyle/>
          <a:p>
            <a:r>
              <a:rPr lang="en-US" sz="3200" b="1" dirty="0" smtClean="0">
                <a:solidFill>
                  <a:srgbClr val="C00000"/>
                </a:solidFill>
                <a:latin typeface="Times New Roman" pitchFamily="18" charset="0"/>
                <a:cs typeface="Times New Roman" pitchFamily="18" charset="0"/>
              </a:rPr>
              <a:t>Liberalization</a:t>
            </a:r>
            <a:endParaRPr lang="en-US" sz="3200" b="1"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428596" y="1000108"/>
            <a:ext cx="8358246" cy="5357850"/>
          </a:xfrm>
        </p:spPr>
        <p:txBody>
          <a:bodyPr>
            <a:normAutofit/>
          </a:bodyPr>
          <a:lstStyle/>
          <a:p>
            <a:r>
              <a:rPr lang="en-US" sz="2800" dirty="0" smtClean="0">
                <a:solidFill>
                  <a:srgbClr val="002060"/>
                </a:solidFill>
                <a:latin typeface="Times New Roman" pitchFamily="18" charset="0"/>
                <a:cs typeface="Times New Roman" pitchFamily="18" charset="0"/>
              </a:rPr>
              <a:t>In simple words, liberalization refers to a relaxation of government restrictions in the areas of social, political and economic policies. In the context of economic policy, liberalization refers to lessening of government regulations and restrictions for greater participation by private entities.</a:t>
            </a:r>
          </a:p>
          <a:p>
            <a:endParaRPr lang="en-US" sz="2800" dirty="0">
              <a:solidFill>
                <a:srgbClr val="002060"/>
              </a:solidFill>
              <a:latin typeface="Times New Roman" pitchFamily="18" charset="0"/>
              <a:cs typeface="Times New Roman" pitchFamily="18" charset="0"/>
            </a:endParaRPr>
          </a:p>
        </p:txBody>
      </p:sp>
      <p:pic>
        <p:nvPicPr>
          <p:cNvPr id="1029" name="Picture 5" descr="C:\Users\admin\Desktop\images (2).jpg"/>
          <p:cNvPicPr>
            <a:picLocks noChangeAspect="1" noChangeArrowheads="1"/>
          </p:cNvPicPr>
          <p:nvPr/>
        </p:nvPicPr>
        <p:blipFill>
          <a:blip r:embed="rId2"/>
          <a:srcRect/>
          <a:stretch>
            <a:fillRect/>
          </a:stretch>
        </p:blipFill>
        <p:spPr bwMode="auto">
          <a:xfrm>
            <a:off x="4643438" y="428604"/>
            <a:ext cx="4175256" cy="26432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686800" cy="838200"/>
          </a:xfrm>
        </p:spPr>
        <p:txBody>
          <a:bodyPr>
            <a:noAutofit/>
          </a:bodyPr>
          <a:lstStyle/>
          <a:p>
            <a:r>
              <a:rPr lang="en-US" sz="2800" b="1" dirty="0" smtClean="0">
                <a:solidFill>
                  <a:srgbClr val="C00000"/>
                </a:solidFill>
                <a:latin typeface="Times New Roman" pitchFamily="18" charset="0"/>
                <a:cs typeface="Times New Roman" pitchFamily="18" charset="0"/>
              </a:rPr>
              <a:t>Objectives of Liberalization Policy</a:t>
            </a:r>
            <a:br>
              <a:rPr lang="en-US" sz="2800" b="1" dirty="0" smtClean="0">
                <a:solidFill>
                  <a:srgbClr val="C00000"/>
                </a:solidFill>
                <a:latin typeface="Times New Roman" pitchFamily="18" charset="0"/>
                <a:cs typeface="Times New Roman" pitchFamily="18" charset="0"/>
              </a:rPr>
            </a:b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71654"/>
            <a:ext cx="8686800" cy="4786346"/>
          </a:xfrm>
        </p:spPr>
        <p:txBody>
          <a:bodyPr>
            <a:normAutofit/>
          </a:bodyPr>
          <a:lstStyle/>
          <a:p>
            <a:endParaRPr lang="en-US" dirty="0" smtClean="0">
              <a:solidFill>
                <a:srgbClr val="002060"/>
              </a:solidFill>
              <a:latin typeface="Times New Roman" pitchFamily="18" charset="0"/>
              <a:cs typeface="Times New Roman" pitchFamily="18" charset="0"/>
            </a:endParaRPr>
          </a:p>
          <a:p>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To </a:t>
            </a:r>
            <a:r>
              <a:rPr lang="en-US" sz="2800" dirty="0">
                <a:solidFill>
                  <a:srgbClr val="002060"/>
                </a:solidFill>
                <a:latin typeface="Times New Roman" pitchFamily="18" charset="0"/>
                <a:cs typeface="Times New Roman" pitchFamily="18" charset="0"/>
              </a:rPr>
              <a:t>increase competition amongst domestic </a:t>
            </a:r>
            <a:r>
              <a:rPr lang="en-US" sz="2800" dirty="0">
                <a:solidFill>
                  <a:srgbClr val="002060"/>
                </a:solidFill>
                <a:latin typeface="Times New Roman" pitchFamily="18" charset="0"/>
                <a:cs typeface="Times New Roman" pitchFamily="18" charset="0"/>
                <a:hlinkClick r:id="rId2"/>
              </a:rPr>
              <a:t>industries</a:t>
            </a:r>
            <a:r>
              <a:rPr lang="en-US" sz="2800" dirty="0">
                <a:solidFill>
                  <a:srgbClr val="002060"/>
                </a:solidFill>
                <a:latin typeface="Times New Roman" pitchFamily="18" charset="0"/>
                <a:cs typeface="Times New Roman" pitchFamily="18" charset="0"/>
              </a:rPr>
              <a:t>.</a:t>
            </a:r>
          </a:p>
          <a:p>
            <a:pPr>
              <a:buFont typeface="Wingdings" pitchFamily="2" charset="2"/>
              <a:buChar char="Ø"/>
            </a:pPr>
            <a:r>
              <a:rPr lang="en-US" sz="2800" dirty="0">
                <a:solidFill>
                  <a:srgbClr val="002060"/>
                </a:solidFill>
                <a:latin typeface="Times New Roman" pitchFamily="18" charset="0"/>
                <a:cs typeface="Times New Roman" pitchFamily="18" charset="0"/>
              </a:rPr>
              <a:t>To encourage foreign trade with other countries with regulated imports and exports.</a:t>
            </a:r>
          </a:p>
          <a:p>
            <a:pPr>
              <a:buFont typeface="Wingdings" pitchFamily="2" charset="2"/>
              <a:buChar char="Ø"/>
            </a:pPr>
            <a:r>
              <a:rPr lang="en-US" sz="2800" dirty="0">
                <a:solidFill>
                  <a:srgbClr val="002060"/>
                </a:solidFill>
                <a:latin typeface="Times New Roman" pitchFamily="18" charset="0"/>
                <a:cs typeface="Times New Roman" pitchFamily="18" charset="0"/>
              </a:rPr>
              <a:t>Enhancement of foreign capital and technology.</a:t>
            </a:r>
          </a:p>
          <a:p>
            <a:pPr>
              <a:buFont typeface="Wingdings" pitchFamily="2" charset="2"/>
              <a:buChar char="Ø"/>
            </a:pPr>
            <a:r>
              <a:rPr lang="en-US" sz="2800" dirty="0">
                <a:solidFill>
                  <a:srgbClr val="002060"/>
                </a:solidFill>
                <a:latin typeface="Times New Roman" pitchFamily="18" charset="0"/>
                <a:cs typeface="Times New Roman" pitchFamily="18" charset="0"/>
              </a:rPr>
              <a:t>To expand global market frontiers of the country.</a:t>
            </a:r>
          </a:p>
          <a:p>
            <a:pPr>
              <a:buFont typeface="Wingdings" pitchFamily="2" charset="2"/>
              <a:buChar char="Ø"/>
            </a:pPr>
            <a:r>
              <a:rPr lang="en-US" sz="2800" dirty="0">
                <a:solidFill>
                  <a:srgbClr val="002060"/>
                </a:solidFill>
                <a:latin typeface="Times New Roman" pitchFamily="18" charset="0"/>
                <a:cs typeface="Times New Roman" pitchFamily="18" charset="0"/>
              </a:rPr>
              <a:t>To diminish the </a:t>
            </a:r>
            <a:r>
              <a:rPr lang="en-US" sz="2800" dirty="0">
                <a:solidFill>
                  <a:srgbClr val="002060"/>
                </a:solidFill>
                <a:latin typeface="Times New Roman" pitchFamily="18" charset="0"/>
                <a:cs typeface="Times New Roman" pitchFamily="18" charset="0"/>
                <a:hlinkClick r:id="rId3"/>
              </a:rPr>
              <a:t>debt</a:t>
            </a:r>
            <a:r>
              <a:rPr lang="en-US" sz="2800" dirty="0">
                <a:solidFill>
                  <a:srgbClr val="002060"/>
                </a:solidFill>
                <a:latin typeface="Times New Roman" pitchFamily="18" charset="0"/>
                <a:cs typeface="Times New Roman" pitchFamily="18" charset="0"/>
              </a:rPr>
              <a:t> burden of the country.</a:t>
            </a:r>
          </a:p>
          <a:p>
            <a:endParaRPr lang="en-US" sz="2800" dirty="0">
              <a:solidFill>
                <a:srgbClr val="002060"/>
              </a:solidFill>
              <a:latin typeface="Times New Roman" pitchFamily="18" charset="0"/>
              <a:cs typeface="Times New Roman" pitchFamily="18" charset="0"/>
            </a:endParaRPr>
          </a:p>
        </p:txBody>
      </p:sp>
      <p:pic>
        <p:nvPicPr>
          <p:cNvPr id="4" name="Picture 2" descr="C:\Users\admin\Desktop\download (4).jpg"/>
          <p:cNvPicPr>
            <a:picLocks noChangeAspect="1" noChangeArrowheads="1"/>
          </p:cNvPicPr>
          <p:nvPr/>
        </p:nvPicPr>
        <p:blipFill>
          <a:blip r:embed="rId4"/>
          <a:srcRect/>
          <a:stretch>
            <a:fillRect/>
          </a:stretch>
        </p:blipFill>
        <p:spPr bwMode="auto">
          <a:xfrm>
            <a:off x="6500826" y="1142984"/>
            <a:ext cx="1876425" cy="2428875"/>
          </a:xfrm>
          <a:prstGeom prst="rect">
            <a:avLst/>
          </a:prstGeom>
          <a:noFill/>
        </p:spPr>
      </p:pic>
      <p:pic>
        <p:nvPicPr>
          <p:cNvPr id="9218" name="Picture 2" descr="C:\Users\admin\Desktop\images (6).jpg"/>
          <p:cNvPicPr>
            <a:picLocks noChangeAspect="1" noChangeArrowheads="1"/>
          </p:cNvPicPr>
          <p:nvPr/>
        </p:nvPicPr>
        <p:blipFill>
          <a:blip r:embed="rId5"/>
          <a:srcRect/>
          <a:stretch>
            <a:fillRect/>
          </a:stretch>
        </p:blipFill>
        <p:spPr bwMode="auto">
          <a:xfrm>
            <a:off x="2357422" y="1142984"/>
            <a:ext cx="2552700" cy="17907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7166"/>
            <a:ext cx="8686800" cy="642942"/>
          </a:xfrm>
        </p:spPr>
        <p:txBody>
          <a:bodyPr>
            <a:noAutofit/>
          </a:bodyPr>
          <a:lstStyle/>
          <a:p>
            <a:r>
              <a:rPr lang="en-US" sz="2400" b="1" dirty="0" smtClean="0">
                <a:solidFill>
                  <a:srgbClr val="C00000"/>
                </a:solidFill>
                <a:latin typeface="Times New Roman" pitchFamily="18" charset="0"/>
                <a:cs typeface="Times New Roman" pitchFamily="18" charset="0"/>
              </a:rPr>
              <a:t>Difference aspects of Indian liberalization</a:t>
            </a:r>
            <a:br>
              <a:rPr lang="en-US" sz="2400" b="1" dirty="0" smtClean="0">
                <a:solidFill>
                  <a:srgbClr val="C00000"/>
                </a:solidFill>
                <a:latin typeface="Times New Roman" pitchFamily="18" charset="0"/>
                <a:cs typeface="Times New Roman" pitchFamily="18" charset="0"/>
              </a:rPr>
            </a:br>
            <a:endParaRPr lang="en-US" sz="24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514350" indent="-514350">
              <a:buFont typeface="Wingdings" pitchFamily="2" charset="2"/>
              <a:buChar char="Ø"/>
            </a:pPr>
            <a:r>
              <a:rPr lang="en-US" sz="2800" dirty="0" smtClean="0">
                <a:solidFill>
                  <a:srgbClr val="002060"/>
                </a:solidFill>
                <a:latin typeface="Times New Roman" pitchFamily="18" charset="0"/>
                <a:cs typeface="Times New Roman" pitchFamily="18" charset="0"/>
              </a:rPr>
              <a:t>Subsides </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Font typeface="Wingdings" pitchFamily="2" charset="2"/>
              <a:buChar char="Ø"/>
            </a:pPr>
            <a:r>
              <a:rPr lang="en-US" sz="2800" dirty="0" smtClean="0">
                <a:solidFill>
                  <a:srgbClr val="002060"/>
                </a:solidFill>
                <a:latin typeface="Times New Roman" pitchFamily="18" charset="0"/>
                <a:cs typeface="Times New Roman" pitchFamily="18" charset="0"/>
              </a:rPr>
              <a:t>Administered Price Policy Reform</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Font typeface="Wingdings" pitchFamily="2" charset="2"/>
              <a:buChar char="Ø"/>
            </a:pPr>
            <a:r>
              <a:rPr lang="en-US" sz="2800" dirty="0" smtClean="0">
                <a:solidFill>
                  <a:srgbClr val="002060"/>
                </a:solidFill>
                <a:latin typeface="Times New Roman" pitchFamily="18" charset="0"/>
                <a:cs typeface="Times New Roman" pitchFamily="18" charset="0"/>
              </a:rPr>
              <a:t>Public Sector</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Font typeface="Wingdings" pitchFamily="2" charset="2"/>
              <a:buChar char="Ø"/>
            </a:pPr>
            <a:r>
              <a:rPr lang="en-US" sz="2800" dirty="0" smtClean="0">
                <a:solidFill>
                  <a:srgbClr val="002060"/>
                </a:solidFill>
                <a:latin typeface="Times New Roman" pitchFamily="18" charset="0"/>
                <a:cs typeface="Times New Roman" pitchFamily="18" charset="0"/>
              </a:rPr>
              <a:t>Tax Reforms</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Font typeface="Wingdings" pitchFamily="2" charset="2"/>
              <a:buChar char="Ø"/>
            </a:pPr>
            <a:r>
              <a:rPr lang="en-US" sz="2800" dirty="0" smtClean="0">
                <a:solidFill>
                  <a:srgbClr val="002060"/>
                </a:solidFill>
                <a:latin typeface="Times New Roman" pitchFamily="18" charset="0"/>
                <a:cs typeface="Times New Roman" pitchFamily="18" charset="0"/>
              </a:rPr>
              <a:t>Tight Control over Government Expenditure</a:t>
            </a:r>
          </a:p>
          <a:p>
            <a:pPr>
              <a:buFont typeface="Wingdings" pitchFamily="2" charset="2"/>
              <a:buChar char="Ø"/>
            </a:pPr>
            <a:endParaRPr lang="en-US" sz="2800" dirty="0">
              <a:solidFill>
                <a:srgbClr val="002060"/>
              </a:solidFill>
              <a:latin typeface="Times New Roman" pitchFamily="18" charset="0"/>
              <a:cs typeface="Times New Roman" pitchFamily="18" charset="0"/>
            </a:endParaRPr>
          </a:p>
        </p:txBody>
      </p:sp>
      <p:pic>
        <p:nvPicPr>
          <p:cNvPr id="8" name="Picture 4"/>
          <p:cNvPicPr>
            <a:picLocks noChangeAspect="1" noChangeArrowheads="1"/>
          </p:cNvPicPr>
          <p:nvPr/>
        </p:nvPicPr>
        <p:blipFill>
          <a:blip r:embed="rId2"/>
          <a:srcRect l="52873" t="23451" b="34273"/>
          <a:stretch>
            <a:fillRect/>
          </a:stretch>
        </p:blipFill>
        <p:spPr bwMode="auto">
          <a:xfrm>
            <a:off x="5929322" y="1500174"/>
            <a:ext cx="2935297" cy="23476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r>
              <a:rPr lang="en-US" sz="2800" b="1" dirty="0" smtClean="0">
                <a:solidFill>
                  <a:srgbClr val="C00000"/>
                </a:solidFill>
                <a:latin typeface="Times New Roman" pitchFamily="18" charset="0"/>
                <a:cs typeface="Times New Roman" pitchFamily="18" charset="0"/>
              </a:rPr>
              <a:t>Difference aspects of Indian liberalization  (Cont.)</a:t>
            </a:r>
            <a:endParaRPr lang="en-US" sz="2800" dirty="0"/>
          </a:p>
        </p:txBody>
      </p:sp>
      <p:sp>
        <p:nvSpPr>
          <p:cNvPr id="3" name="Content Placeholder 2"/>
          <p:cNvSpPr>
            <a:spLocks noGrp="1"/>
          </p:cNvSpPr>
          <p:nvPr>
            <p:ph idx="1"/>
          </p:nvPr>
        </p:nvSpPr>
        <p:spPr>
          <a:xfrm>
            <a:off x="304800" y="1285860"/>
            <a:ext cx="8686800" cy="4794265"/>
          </a:xfrm>
        </p:spPr>
        <p:txBody>
          <a:bodyPr>
            <a:normAutofit/>
          </a:bodyPr>
          <a:lstStyle/>
          <a:p>
            <a:pPr marL="514350" indent="-514350">
              <a:buNone/>
            </a:pPr>
            <a:r>
              <a:rPr lang="en-US" sz="2800" dirty="0" smtClean="0">
                <a:solidFill>
                  <a:srgbClr val="002060"/>
                </a:solidFill>
                <a:latin typeface="Times New Roman" pitchFamily="18" charset="0"/>
                <a:cs typeface="Times New Roman" pitchFamily="18" charset="0"/>
              </a:rPr>
              <a:t>Industrial Policy</a:t>
            </a:r>
          </a:p>
          <a:p>
            <a:pPr marL="514350" indent="-514350">
              <a:buNone/>
            </a:pPr>
            <a:r>
              <a:rPr lang="en-US" sz="2800" dirty="0" smtClean="0">
                <a:solidFill>
                  <a:srgbClr val="002060"/>
                </a:solidFill>
                <a:latin typeface="Times New Roman" pitchFamily="18" charset="0"/>
                <a:cs typeface="Times New Roman" pitchFamily="18" charset="0"/>
              </a:rPr>
              <a:t> </a:t>
            </a:r>
          </a:p>
          <a:p>
            <a:pPr marL="514350" indent="-514350">
              <a:buNone/>
            </a:pPr>
            <a:r>
              <a:rPr lang="en-US" sz="2800" dirty="0" smtClean="0">
                <a:solidFill>
                  <a:srgbClr val="002060"/>
                </a:solidFill>
                <a:latin typeface="Times New Roman" pitchFamily="18" charset="0"/>
                <a:cs typeface="Times New Roman" pitchFamily="18" charset="0"/>
              </a:rPr>
              <a:t>Banking Sector Reforms</a:t>
            </a:r>
          </a:p>
          <a:p>
            <a:pPr marL="514350" indent="-514350">
              <a:buFont typeface="+mj-lt"/>
              <a:buAutoNum type="arabicParenR"/>
            </a:pPr>
            <a:endParaRPr lang="en-US" sz="2800" dirty="0" smtClean="0">
              <a:solidFill>
                <a:srgbClr val="002060"/>
              </a:solidFill>
              <a:latin typeface="Times New Roman" pitchFamily="18" charset="0"/>
              <a:cs typeface="Times New Roman" pitchFamily="18" charset="0"/>
            </a:endParaRPr>
          </a:p>
          <a:p>
            <a:pPr marL="514350" indent="-514350">
              <a:buNone/>
            </a:pPr>
            <a:r>
              <a:rPr lang="en-US" sz="2800" dirty="0" smtClean="0">
                <a:solidFill>
                  <a:srgbClr val="002060"/>
                </a:solidFill>
                <a:latin typeface="Times New Roman" pitchFamily="18" charset="0"/>
                <a:cs typeface="Times New Roman" pitchFamily="18" charset="0"/>
              </a:rPr>
              <a:t>Capital Market Reforms</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None/>
            </a:pPr>
            <a:r>
              <a:rPr lang="en-US" sz="2800" dirty="0" smtClean="0">
                <a:solidFill>
                  <a:srgbClr val="002060"/>
                </a:solidFill>
                <a:latin typeface="Times New Roman" pitchFamily="18" charset="0"/>
                <a:cs typeface="Times New Roman" pitchFamily="18" charset="0"/>
              </a:rPr>
              <a:t>Foreign Investment Policy Reforms</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None/>
            </a:pPr>
            <a:r>
              <a:rPr lang="en-US" sz="2800" dirty="0" smtClean="0">
                <a:solidFill>
                  <a:srgbClr val="002060"/>
                </a:solidFill>
                <a:latin typeface="Times New Roman" pitchFamily="18" charset="0"/>
                <a:cs typeface="Times New Roman" pitchFamily="18" charset="0"/>
              </a:rPr>
              <a:t>Trade Policy Reforms</a:t>
            </a:r>
          </a:p>
          <a:p>
            <a:endParaRPr lang="en-US" sz="2800" dirty="0"/>
          </a:p>
        </p:txBody>
      </p:sp>
      <p:pic>
        <p:nvPicPr>
          <p:cNvPr id="6" name="Picture 2" descr="C:\Users\admin\Desktop\images (4).jpg"/>
          <p:cNvPicPr>
            <a:picLocks noChangeAspect="1" noChangeArrowheads="1"/>
          </p:cNvPicPr>
          <p:nvPr/>
        </p:nvPicPr>
        <p:blipFill>
          <a:blip r:embed="rId2"/>
          <a:srcRect/>
          <a:stretch>
            <a:fillRect/>
          </a:stretch>
        </p:blipFill>
        <p:spPr bwMode="auto">
          <a:xfrm>
            <a:off x="5786446" y="3429000"/>
            <a:ext cx="3181353" cy="2382944"/>
          </a:xfrm>
          <a:prstGeom prst="rect">
            <a:avLst/>
          </a:prstGeom>
          <a:noFill/>
        </p:spPr>
      </p:pic>
      <p:pic>
        <p:nvPicPr>
          <p:cNvPr id="4098" name="Picture 2" descr="C:\Users\admin\Desktop\download (5).jpg"/>
          <p:cNvPicPr>
            <a:picLocks noChangeAspect="1" noChangeArrowheads="1"/>
          </p:cNvPicPr>
          <p:nvPr/>
        </p:nvPicPr>
        <p:blipFill>
          <a:blip r:embed="rId3"/>
          <a:srcRect/>
          <a:stretch>
            <a:fillRect/>
          </a:stretch>
        </p:blipFill>
        <p:spPr bwMode="auto">
          <a:xfrm>
            <a:off x="5643570" y="1285860"/>
            <a:ext cx="3189196" cy="200026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686800" cy="785818"/>
          </a:xfrm>
        </p:spPr>
        <p:txBody>
          <a:bodyPr>
            <a:normAutofit/>
          </a:bodyPr>
          <a:lstStyle/>
          <a:p>
            <a:r>
              <a:rPr lang="en-US" sz="2400" b="1" dirty="0" smtClean="0">
                <a:solidFill>
                  <a:srgbClr val="C00000"/>
                </a:solidFill>
                <a:latin typeface="Times New Roman" pitchFamily="18" charset="0"/>
                <a:cs typeface="Times New Roman" pitchFamily="18" charset="0"/>
              </a:rPr>
              <a:t>         Reforms taken during Liberalization</a:t>
            </a:r>
            <a:endParaRPr lang="en-US" sz="2400" b="1" dirty="0">
              <a:solidFill>
                <a:srgbClr val="C00000"/>
              </a:solidFill>
              <a:latin typeface="Times New Roman" pitchFamily="18" charset="0"/>
              <a:cs typeface="Times New Roman" pitchFamily="18" charset="0"/>
            </a:endParaRPr>
          </a:p>
        </p:txBody>
      </p:sp>
      <p:sp>
        <p:nvSpPr>
          <p:cNvPr id="5" name="Oval 4"/>
          <p:cNvSpPr/>
          <p:nvPr/>
        </p:nvSpPr>
        <p:spPr>
          <a:xfrm>
            <a:off x="3214678" y="2357430"/>
            <a:ext cx="2643206" cy="264320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C00000"/>
                </a:solidFill>
                <a:latin typeface="Times New Roman" pitchFamily="18" charset="0"/>
                <a:cs typeface="Times New Roman" pitchFamily="18" charset="0"/>
              </a:rPr>
              <a:t>Reforms taken during Liberalization</a:t>
            </a:r>
            <a:endParaRPr lang="en-US" sz="2000" b="1" dirty="0">
              <a:solidFill>
                <a:srgbClr val="C00000"/>
              </a:solidFill>
              <a:latin typeface="Times New Roman" pitchFamily="18" charset="0"/>
              <a:cs typeface="Times New Roman" pitchFamily="18" charset="0"/>
            </a:endParaRPr>
          </a:p>
        </p:txBody>
      </p:sp>
      <p:sp>
        <p:nvSpPr>
          <p:cNvPr id="6" name="Oval 5"/>
          <p:cNvSpPr/>
          <p:nvPr/>
        </p:nvSpPr>
        <p:spPr>
          <a:xfrm>
            <a:off x="3428992" y="1000108"/>
            <a:ext cx="2143140" cy="1643074"/>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latin typeface="Times New Roman" pitchFamily="18" charset="0"/>
                <a:cs typeface="Times New Roman" pitchFamily="18" charset="0"/>
              </a:rPr>
              <a:t>Foreign </a:t>
            </a:r>
          </a:p>
          <a:p>
            <a:pPr algn="ctr"/>
            <a:r>
              <a:rPr lang="en-US" sz="2000" b="1" dirty="0" smtClean="0">
                <a:solidFill>
                  <a:srgbClr val="002060"/>
                </a:solidFill>
                <a:latin typeface="Times New Roman" pitchFamily="18" charset="0"/>
                <a:cs typeface="Times New Roman" pitchFamily="18" charset="0"/>
              </a:rPr>
              <a:t>Investment</a:t>
            </a:r>
            <a:endParaRPr lang="en-US" sz="2000" b="1" dirty="0">
              <a:solidFill>
                <a:srgbClr val="002060"/>
              </a:solidFill>
              <a:latin typeface="Times New Roman" pitchFamily="18" charset="0"/>
              <a:cs typeface="Times New Roman" pitchFamily="18" charset="0"/>
            </a:endParaRPr>
          </a:p>
        </p:txBody>
      </p:sp>
      <p:sp>
        <p:nvSpPr>
          <p:cNvPr id="7" name="Oval 6"/>
          <p:cNvSpPr/>
          <p:nvPr/>
        </p:nvSpPr>
        <p:spPr>
          <a:xfrm>
            <a:off x="5429256" y="2000240"/>
            <a:ext cx="2071702" cy="207170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latin typeface="Times New Roman" pitchFamily="18" charset="0"/>
                <a:cs typeface="Times New Roman" pitchFamily="18" charset="0"/>
              </a:rPr>
              <a:t>Industrial</a:t>
            </a:r>
          </a:p>
          <a:p>
            <a:pPr algn="ctr"/>
            <a:r>
              <a:rPr lang="en-US" sz="2000" b="1" dirty="0" smtClean="0">
                <a:solidFill>
                  <a:srgbClr val="002060"/>
                </a:solidFill>
                <a:latin typeface="Times New Roman" pitchFamily="18" charset="0"/>
                <a:cs typeface="Times New Roman" pitchFamily="18" charset="0"/>
              </a:rPr>
              <a:t>Policy</a:t>
            </a:r>
            <a:endParaRPr lang="en-US" sz="2000" b="1" dirty="0">
              <a:solidFill>
                <a:srgbClr val="002060"/>
              </a:solidFill>
              <a:latin typeface="Times New Roman" pitchFamily="18" charset="0"/>
              <a:cs typeface="Times New Roman" pitchFamily="18" charset="0"/>
            </a:endParaRPr>
          </a:p>
        </p:txBody>
      </p:sp>
      <p:sp>
        <p:nvSpPr>
          <p:cNvPr id="8" name="Oval 7"/>
          <p:cNvSpPr/>
          <p:nvPr/>
        </p:nvSpPr>
        <p:spPr>
          <a:xfrm>
            <a:off x="2428860" y="4143380"/>
            <a:ext cx="2143140" cy="207170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latin typeface="Times New Roman" pitchFamily="18" charset="0"/>
                <a:cs typeface="Times New Roman" pitchFamily="18" charset="0"/>
              </a:rPr>
              <a:t>Trade</a:t>
            </a:r>
          </a:p>
          <a:p>
            <a:pPr algn="ctr"/>
            <a:r>
              <a:rPr lang="en-US" sz="2000" b="1" dirty="0" smtClean="0">
                <a:solidFill>
                  <a:srgbClr val="002060"/>
                </a:solidFill>
                <a:latin typeface="Times New Roman" pitchFamily="18" charset="0"/>
                <a:cs typeface="Times New Roman" pitchFamily="18" charset="0"/>
              </a:rPr>
              <a:t> Sector</a:t>
            </a:r>
            <a:endParaRPr lang="en-US" sz="2000" b="1" dirty="0">
              <a:solidFill>
                <a:srgbClr val="002060"/>
              </a:solidFill>
              <a:latin typeface="Times New Roman" pitchFamily="18" charset="0"/>
              <a:cs typeface="Times New Roman" pitchFamily="18" charset="0"/>
            </a:endParaRPr>
          </a:p>
        </p:txBody>
      </p:sp>
      <p:sp>
        <p:nvSpPr>
          <p:cNvPr id="9" name="Oval 8"/>
          <p:cNvSpPr/>
          <p:nvPr/>
        </p:nvSpPr>
        <p:spPr>
          <a:xfrm>
            <a:off x="1357290" y="2071678"/>
            <a:ext cx="2286016" cy="214314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latin typeface="Times New Roman" pitchFamily="18" charset="0"/>
                <a:cs typeface="Times New Roman" pitchFamily="18" charset="0"/>
              </a:rPr>
              <a:t>Capital </a:t>
            </a:r>
          </a:p>
          <a:p>
            <a:pPr algn="ctr"/>
            <a:r>
              <a:rPr lang="en-US" sz="2000" b="1" dirty="0" smtClean="0">
                <a:solidFill>
                  <a:srgbClr val="002060"/>
                </a:solidFill>
                <a:latin typeface="Times New Roman" pitchFamily="18" charset="0"/>
                <a:cs typeface="Times New Roman" pitchFamily="18" charset="0"/>
              </a:rPr>
              <a:t>Market</a:t>
            </a:r>
            <a:endParaRPr lang="en-US" sz="2000" b="1" dirty="0">
              <a:solidFill>
                <a:srgbClr val="002060"/>
              </a:solidFill>
              <a:latin typeface="Times New Roman" pitchFamily="18" charset="0"/>
              <a:cs typeface="Times New Roman" pitchFamily="18" charset="0"/>
            </a:endParaRPr>
          </a:p>
        </p:txBody>
      </p:sp>
      <p:sp>
        <p:nvSpPr>
          <p:cNvPr id="11" name="Oval 10"/>
          <p:cNvSpPr/>
          <p:nvPr/>
        </p:nvSpPr>
        <p:spPr>
          <a:xfrm>
            <a:off x="4857752" y="4143380"/>
            <a:ext cx="2000264" cy="2000264"/>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Banking Sector</a:t>
            </a:r>
            <a:endParaRPr lang="en-US" sz="2000" b="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857256"/>
          </a:xfrm>
        </p:spPr>
        <p:txBody>
          <a:bodyPr>
            <a:normAutofit/>
          </a:bodyPr>
          <a:lstStyle/>
          <a:p>
            <a:r>
              <a:rPr lang="en-US" sz="2800" b="1" dirty="0" smtClean="0">
                <a:solidFill>
                  <a:srgbClr val="C00000"/>
                </a:solidFill>
                <a:latin typeface="Times New Roman" pitchFamily="18" charset="0"/>
                <a:cs typeface="Times New Roman" pitchFamily="18" charset="0"/>
              </a:rPr>
              <a:t>Impact of Liberalization</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142984"/>
            <a:ext cx="8686800" cy="5500726"/>
          </a:xfrm>
        </p:spPr>
        <p:txBody>
          <a:bodyPr>
            <a:normAutofit lnSpcReduction="10000"/>
          </a:bodyPr>
          <a:lstStyle/>
          <a:p>
            <a:pPr>
              <a:buNone/>
            </a:pPr>
            <a:endParaRPr lang="en-US" sz="2400" b="1" dirty="0" smtClean="0">
              <a:solidFill>
                <a:srgbClr val="006600"/>
              </a:solidFill>
              <a:latin typeface="Times New Roman" pitchFamily="18" charset="0"/>
              <a:cs typeface="Times New Roman" pitchFamily="18" charset="0"/>
            </a:endParaRPr>
          </a:p>
          <a:p>
            <a:pPr>
              <a:buNone/>
            </a:pPr>
            <a:endParaRPr lang="en-US" sz="2400" b="1" u="sng" dirty="0" smtClean="0">
              <a:solidFill>
                <a:srgbClr val="006600"/>
              </a:solidFill>
              <a:latin typeface="Times New Roman" pitchFamily="18" charset="0"/>
              <a:cs typeface="Times New Roman" pitchFamily="18" charset="0"/>
            </a:endParaRPr>
          </a:p>
          <a:p>
            <a:pPr>
              <a:buNone/>
            </a:pPr>
            <a:r>
              <a:rPr lang="en-US" sz="2800" b="1" dirty="0" smtClean="0">
                <a:solidFill>
                  <a:srgbClr val="006600"/>
                </a:solidFill>
                <a:latin typeface="Times New Roman" pitchFamily="18" charset="0"/>
                <a:cs typeface="Times New Roman" pitchFamily="18" charset="0"/>
              </a:rPr>
              <a:t> </a:t>
            </a:r>
          </a:p>
          <a:p>
            <a:pPr>
              <a:buNone/>
            </a:pPr>
            <a:r>
              <a:rPr lang="en-US" sz="2800" b="1" dirty="0" smtClean="0">
                <a:solidFill>
                  <a:srgbClr val="006600"/>
                </a:solidFill>
                <a:latin typeface="Times New Roman" pitchFamily="18" charset="0"/>
                <a:cs typeface="Times New Roman" pitchFamily="18" charset="0"/>
              </a:rPr>
              <a:t>   </a:t>
            </a:r>
            <a:r>
              <a:rPr lang="en-US" sz="2800" b="1" u="sng" dirty="0" smtClean="0">
                <a:solidFill>
                  <a:srgbClr val="006600"/>
                </a:solidFill>
                <a:latin typeface="Times New Roman" pitchFamily="18" charset="0"/>
                <a:cs typeface="Times New Roman" pitchFamily="18" charset="0"/>
              </a:rPr>
              <a:t>Positive Impact of Liberalization in India</a:t>
            </a:r>
          </a:p>
          <a:p>
            <a:pPr>
              <a:buNone/>
            </a:pPr>
            <a:r>
              <a:rPr lang="en-US" sz="2800" b="1" dirty="0" smtClean="0">
                <a:solidFill>
                  <a:srgbClr val="002060"/>
                </a:solidFill>
              </a:rPr>
              <a:t>	 </a:t>
            </a:r>
            <a:r>
              <a:rPr lang="en-US" sz="2800" b="1" dirty="0" smtClean="0">
                <a:solidFill>
                  <a:srgbClr val="002060"/>
                </a:solidFill>
                <a:latin typeface="Times New Roman" pitchFamily="18" charset="0"/>
                <a:cs typeface="Times New Roman" pitchFamily="18" charset="0"/>
              </a:rPr>
              <a:t>Free flow of capital: </a:t>
            </a:r>
            <a:r>
              <a:rPr lang="en-US" sz="2800" dirty="0" smtClean="0">
                <a:solidFill>
                  <a:srgbClr val="002060"/>
                </a:solidFill>
                <a:latin typeface="Times New Roman" pitchFamily="18" charset="0"/>
                <a:cs typeface="Times New Roman" pitchFamily="18" charset="0"/>
              </a:rPr>
              <a:t>Liberalization has enhanced the flow of capital by making it affordable for businesses to reach the capital from investors and take a profitable project.</a:t>
            </a:r>
          </a:p>
          <a:p>
            <a:pPr>
              <a:buNone/>
            </a:pPr>
            <a:r>
              <a:rPr lang="en-US" sz="2800" b="1" dirty="0" smtClean="0"/>
              <a:t>	</a:t>
            </a:r>
            <a:r>
              <a:rPr lang="en-US" sz="2800" b="1" dirty="0" smtClean="0">
                <a:solidFill>
                  <a:srgbClr val="002060"/>
                </a:solidFill>
                <a:latin typeface="Times New Roman" pitchFamily="18" charset="0"/>
                <a:cs typeface="Times New Roman" pitchFamily="18" charset="0"/>
              </a:rPr>
              <a:t> Diversity for Investors:</a:t>
            </a:r>
            <a:r>
              <a:rPr lang="en-US" sz="2800" b="1" dirty="0" smtClean="0"/>
              <a:t> </a:t>
            </a:r>
            <a:r>
              <a:rPr lang="en-US" sz="2800" dirty="0" smtClean="0">
                <a:solidFill>
                  <a:srgbClr val="002060"/>
                </a:solidFill>
              </a:rPr>
              <a:t>The Investors will be benefitted by investing a portion of their business into a diversifying asset class.</a:t>
            </a:r>
          </a:p>
          <a:p>
            <a:pPr>
              <a:buNone/>
            </a:pPr>
            <a:r>
              <a:rPr lang="en-US" sz="2800" b="1" dirty="0" smtClean="0">
                <a:solidFill>
                  <a:srgbClr val="002060"/>
                </a:solidFill>
              </a:rPr>
              <a:t>	</a:t>
            </a:r>
            <a:endParaRPr lang="en-US" sz="2800" dirty="0" smtClean="0">
              <a:solidFill>
                <a:srgbClr val="002060"/>
              </a:solidFill>
              <a:latin typeface="Times New Roman" pitchFamily="18" charset="0"/>
              <a:cs typeface="Times New Roman" pitchFamily="18" charset="0"/>
            </a:endParaRPr>
          </a:p>
          <a:p>
            <a:pPr>
              <a:buNone/>
            </a:pPr>
            <a:endParaRPr lang="en-US" sz="2800" dirty="0" smtClean="0"/>
          </a:p>
        </p:txBody>
      </p:sp>
      <p:pic>
        <p:nvPicPr>
          <p:cNvPr id="5" name="Picture 6" descr="C:\Users\admin\Desktop\privatisation-14-728.jpg"/>
          <p:cNvPicPr>
            <a:picLocks noChangeAspect="1" noChangeArrowheads="1"/>
          </p:cNvPicPr>
          <p:nvPr/>
        </p:nvPicPr>
        <p:blipFill>
          <a:blip r:embed="rId2"/>
          <a:srcRect l="58241" t="7418" r="9821" b="51374"/>
          <a:stretch>
            <a:fillRect/>
          </a:stretch>
        </p:blipFill>
        <p:spPr bwMode="auto">
          <a:xfrm>
            <a:off x="6000760" y="357166"/>
            <a:ext cx="2857519" cy="196851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7451</TotalTime>
  <Words>602</Words>
  <Application>Microsoft Office PowerPoint</Application>
  <PresentationFormat>On-screen Show (4:3)</PresentationFormat>
  <Paragraphs>215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                                            AN EDUCATIONAL PPT       BY RAO MOHAR SINGH COLLEGE OF EDUCATION                    BEHRAMPUR,GURUGRAM</vt:lpstr>
      <vt:lpstr>Slide 2</vt:lpstr>
      <vt:lpstr>Table of content: </vt:lpstr>
      <vt:lpstr>Liberalization</vt:lpstr>
      <vt:lpstr>Objectives of Liberalization Policy </vt:lpstr>
      <vt:lpstr>Difference aspects of Indian liberalization </vt:lpstr>
      <vt:lpstr>Difference aspects of Indian liberalization  (Cont.)</vt:lpstr>
      <vt:lpstr>         Reforms taken during Liberalization</vt:lpstr>
      <vt:lpstr>Impact of Liberalization</vt:lpstr>
      <vt:lpstr>Slide 10</vt:lpstr>
      <vt:lpstr>Impact of Liberalization </vt:lpstr>
      <vt:lpstr>Slide 12</vt:lpstr>
      <vt:lpstr>PRIVATIZATION </vt:lpstr>
      <vt:lpstr>Key features of india’s privatization process</vt:lpstr>
      <vt:lpstr>Causes of privatization in India</vt:lpstr>
      <vt:lpstr>Objectives of privatization</vt:lpstr>
      <vt:lpstr> industries which are not reserved for private sector</vt:lpstr>
      <vt:lpstr> industries which are not reserved for private sector (cont.)</vt:lpstr>
      <vt:lpstr>ADVANTAGES OF PRIVATISATION</vt:lpstr>
      <vt:lpstr>ADVANTAGES OF PRIVATISATION (cont.)</vt:lpstr>
      <vt:lpstr>DISADVANTAGES OF PRIVATISATION</vt:lpstr>
      <vt:lpstr>DISADVANTAGES OF PRIVATISATION (cont.)</vt:lpstr>
      <vt:lpstr>Conclusion</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153</cp:revision>
  <dcterms:created xsi:type="dcterms:W3CDTF">2020-05-09T13:23:37Z</dcterms:created>
  <dcterms:modified xsi:type="dcterms:W3CDTF">2020-05-19T14:15:07Z</dcterms:modified>
</cp:coreProperties>
</file>